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2" r:id="rId1"/>
    <p:sldMasterId id="2147483665" r:id="rId2"/>
  </p:sldMasterIdLst>
  <p:notesMasterIdLst>
    <p:notesMasterId r:id="rId27"/>
  </p:notesMasterIdLst>
  <p:handoutMasterIdLst>
    <p:handoutMasterId r:id="rId28"/>
  </p:handoutMasterIdLst>
  <p:sldIdLst>
    <p:sldId id="261" r:id="rId3"/>
    <p:sldId id="1210" r:id="rId4"/>
    <p:sldId id="1211" r:id="rId5"/>
    <p:sldId id="1271" r:id="rId6"/>
    <p:sldId id="1270" r:id="rId7"/>
    <p:sldId id="1272" r:id="rId8"/>
    <p:sldId id="1275" r:id="rId9"/>
    <p:sldId id="1276" r:id="rId10"/>
    <p:sldId id="1216" r:id="rId11"/>
    <p:sldId id="1265" r:id="rId12"/>
    <p:sldId id="1212" r:id="rId13"/>
    <p:sldId id="1214" r:id="rId14"/>
    <p:sldId id="1217" r:id="rId15"/>
    <p:sldId id="1267" r:id="rId16"/>
    <p:sldId id="1209" r:id="rId17"/>
    <p:sldId id="1264" r:id="rId18"/>
    <p:sldId id="1266" r:id="rId19"/>
    <p:sldId id="1218" r:id="rId20"/>
    <p:sldId id="1219" r:id="rId21"/>
    <p:sldId id="1213" r:id="rId22"/>
    <p:sldId id="1223" r:id="rId23"/>
    <p:sldId id="1277" r:id="rId24"/>
    <p:sldId id="1229" r:id="rId25"/>
    <p:sldId id="1208" r:id="rId26"/>
  </p:sldIdLst>
  <p:sldSz cx="9144000" cy="5143500" type="screen16x9"/>
  <p:notesSz cx="9906000" cy="6794500"/>
  <p:defaultText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id="{457F67CC-5DAA-3D4A-AF45-6849D976B5F1}">
          <p14:sldIdLst>
            <p14:sldId id="261"/>
            <p14:sldId id="1210"/>
            <p14:sldId id="1211"/>
            <p14:sldId id="1271"/>
            <p14:sldId id="1270"/>
            <p14:sldId id="1272"/>
            <p14:sldId id="1275"/>
            <p14:sldId id="1276"/>
            <p14:sldId id="1216"/>
            <p14:sldId id="1265"/>
            <p14:sldId id="1212"/>
            <p14:sldId id="1214"/>
            <p14:sldId id="1217"/>
            <p14:sldId id="1267"/>
            <p14:sldId id="1209"/>
            <p14:sldId id="1264"/>
            <p14:sldId id="1266"/>
            <p14:sldId id="1218"/>
            <p14:sldId id="1219"/>
            <p14:sldId id="1213"/>
            <p14:sldId id="1223"/>
            <p14:sldId id="1277"/>
            <p14:sldId id="1229"/>
            <p14:sldId id="1208"/>
          </p14:sldIdLst>
        </p14:section>
        <p14:section name="Content section" id="{26B9929F-81F5-2B4F-9F01-8F6A3D00EB08}">
          <p14:sldIdLst/>
        </p14:section>
        <p14:section name="End slide" id="{7E8BBEC1-40C8-224B-BF19-95B570C5C64D}">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guide id="3" orient="horz" pos="1620">
          <p15:clr>
            <a:srgbClr val="A4A3A4"/>
          </p15:clr>
        </p15:guide>
        <p15:guide id="4"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ROESSING, Claudia" initials="GC" lastIdx="2" clrIdx="0"/>
  <p:cmAuthor id="1" name="Klaus Tyrkko" initials="KT" lastIdx="1" clrIdx="1">
    <p:extLst>
      <p:ext uri="{19B8F6BF-5375-455C-9EA6-DF929625EA0E}">
        <p15:presenceInfo xmlns:p15="http://schemas.microsoft.com/office/powerpoint/2012/main" userId="8c1963b74c784cd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C71A"/>
    <a:srgbClr val="68849B"/>
    <a:srgbClr val="FEB896"/>
    <a:srgbClr val="FFDAAA"/>
    <a:srgbClr val="FEF5B9"/>
    <a:srgbClr val="E4F2BC"/>
    <a:srgbClr val="D6C2E8"/>
    <a:srgbClr val="9CCB3E"/>
    <a:srgbClr val="009CDC"/>
    <a:srgbClr val="F47A4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669" autoAdjust="0"/>
    <p:restoredTop sz="95851" autoAdjust="0"/>
  </p:normalViewPr>
  <p:slideViewPr>
    <p:cSldViewPr snapToGrid="0" snapToObjects="1" showGuides="1">
      <p:cViewPr varScale="1">
        <p:scale>
          <a:sx n="118" d="100"/>
          <a:sy n="118" d="100"/>
        </p:scale>
        <p:origin x="258" y="63"/>
      </p:cViewPr>
      <p:guideLst>
        <p:guide orient="horz" pos="2160"/>
        <p:guide pos="3840"/>
        <p:guide orient="horz" pos="1620"/>
        <p:guide pos="2880"/>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138" d="100"/>
          <a:sy n="138" d="100"/>
        </p:scale>
        <p:origin x="126" y="59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93372" cy="339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5610315" y="0"/>
            <a:ext cx="4293372" cy="339725"/>
          </a:xfrm>
          <a:prstGeom prst="rect">
            <a:avLst/>
          </a:prstGeom>
        </p:spPr>
        <p:txBody>
          <a:bodyPr vert="horz" lIns="91440" tIns="45720" rIns="91440" bIns="45720" rtlCol="0"/>
          <a:lstStyle>
            <a:lvl1pPr algn="r">
              <a:defRPr sz="1200"/>
            </a:lvl1pPr>
          </a:lstStyle>
          <a:p>
            <a:fld id="{ACFB7A85-53F1-45B3-883C-3A600C316931}" type="datetimeFigureOut">
              <a:rPr lang="en-US" smtClean="0"/>
              <a:pPr/>
              <a:t>1/26/2023</a:t>
            </a:fld>
            <a:endParaRPr lang="en-US" dirty="0"/>
          </a:p>
        </p:txBody>
      </p:sp>
      <p:sp>
        <p:nvSpPr>
          <p:cNvPr id="4" name="Footer Placeholder 3"/>
          <p:cNvSpPr>
            <a:spLocks noGrp="1"/>
          </p:cNvSpPr>
          <p:nvPr>
            <p:ph type="ftr" sz="quarter" idx="2"/>
          </p:nvPr>
        </p:nvSpPr>
        <p:spPr>
          <a:xfrm>
            <a:off x="1" y="6453686"/>
            <a:ext cx="4293372" cy="33972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5610315" y="6453686"/>
            <a:ext cx="4293372" cy="339725"/>
          </a:xfrm>
          <a:prstGeom prst="rect">
            <a:avLst/>
          </a:prstGeom>
        </p:spPr>
        <p:txBody>
          <a:bodyPr vert="horz" lIns="91440" tIns="45720" rIns="91440" bIns="45720" rtlCol="0" anchor="b"/>
          <a:lstStyle>
            <a:lvl1pPr algn="r">
              <a:defRPr sz="1200"/>
            </a:lvl1pPr>
          </a:lstStyle>
          <a:p>
            <a:fld id="{E3044077-9E13-4A05-8F04-E5E29D3DC84F}" type="slidenum">
              <a:rPr lang="en-US" smtClean="0"/>
              <a:pPr/>
              <a:t>‹#›</a:t>
            </a:fld>
            <a:endParaRPr lang="en-US" dirty="0"/>
          </a:p>
        </p:txBody>
      </p:sp>
    </p:spTree>
    <p:extLst>
      <p:ext uri="{BB962C8B-B14F-4D97-AF65-F5344CB8AC3E}">
        <p14:creationId xmlns:p14="http://schemas.microsoft.com/office/powerpoint/2010/main" val="276372659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9-14T12:02:58.781"/>
    </inkml:context>
    <inkml:brush xml:id="br0">
      <inkml:brushProperty name="width" value="0.05" units="cm"/>
      <inkml:brushProperty name="height" value="0.05"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5611109" y="0"/>
            <a:ext cx="4292600" cy="339725"/>
          </a:xfrm>
          <a:prstGeom prst="rect">
            <a:avLst/>
          </a:prstGeom>
        </p:spPr>
        <p:txBody>
          <a:bodyPr vert="horz" lIns="91440" tIns="45720" rIns="91440" bIns="45720" rtlCol="0"/>
          <a:lstStyle>
            <a:lvl1pPr algn="r">
              <a:defRPr sz="1200"/>
            </a:lvl1pPr>
          </a:lstStyle>
          <a:p>
            <a:fld id="{6049D945-044D-43F8-84B0-31B612E6C589}" type="datetimeFigureOut">
              <a:rPr lang="en-US" smtClean="0"/>
              <a:pPr/>
              <a:t>1/26/2023</a:t>
            </a:fld>
            <a:endParaRPr lang="en-US" dirty="0"/>
          </a:p>
        </p:txBody>
      </p:sp>
      <p:sp>
        <p:nvSpPr>
          <p:cNvPr id="4" name="Slide Image Placeholder 3"/>
          <p:cNvSpPr>
            <a:spLocks noGrp="1" noRot="1" noChangeAspect="1"/>
          </p:cNvSpPr>
          <p:nvPr>
            <p:ph type="sldImg" idx="2"/>
          </p:nvPr>
        </p:nvSpPr>
        <p:spPr>
          <a:xfrm>
            <a:off x="2687638" y="509588"/>
            <a:ext cx="4530725" cy="254793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990600" y="3227388"/>
            <a:ext cx="7924800" cy="30575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453596"/>
            <a:ext cx="4292600" cy="3397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5611109" y="6453596"/>
            <a:ext cx="4292600" cy="339725"/>
          </a:xfrm>
          <a:prstGeom prst="rect">
            <a:avLst/>
          </a:prstGeom>
        </p:spPr>
        <p:txBody>
          <a:bodyPr vert="horz" lIns="91440" tIns="45720" rIns="91440" bIns="45720" rtlCol="0" anchor="b"/>
          <a:lstStyle>
            <a:lvl1pPr algn="r">
              <a:defRPr sz="1200"/>
            </a:lvl1pPr>
          </a:lstStyle>
          <a:p>
            <a:fld id="{00D22786-73A0-4E5A-B890-AD510AD88488}" type="slidenum">
              <a:rPr lang="en-US" smtClean="0"/>
              <a:pPr/>
              <a:t>‹#›</a:t>
            </a:fld>
            <a:endParaRPr lang="en-US" dirty="0"/>
          </a:p>
        </p:txBody>
      </p:sp>
    </p:spTree>
    <p:extLst>
      <p:ext uri="{BB962C8B-B14F-4D97-AF65-F5344CB8AC3E}">
        <p14:creationId xmlns:p14="http://schemas.microsoft.com/office/powerpoint/2010/main" val="144955250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769D8A2F-E3B4-4063-8756-672A03BD01F6}" type="slidenum">
              <a:rPr lang="en-GB" altLang="en-US" smtClean="0"/>
              <a:pPr>
                <a:defRPr/>
              </a:pPr>
              <a:t>4</a:t>
            </a:fld>
            <a:endParaRPr lang="en-GB" altLang="en-US"/>
          </a:p>
        </p:txBody>
      </p:sp>
    </p:spTree>
    <p:extLst>
      <p:ext uri="{BB962C8B-B14F-4D97-AF65-F5344CB8AC3E}">
        <p14:creationId xmlns:p14="http://schemas.microsoft.com/office/powerpoint/2010/main" val="1266061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blue - background">
            <a:extLst>
              <a:ext uri="{FF2B5EF4-FFF2-40B4-BE49-F238E27FC236}">
                <a16:creationId xmlns:a16="http://schemas.microsoft.com/office/drawing/2014/main" id="{C3B59647-BE13-AF49-8836-FD9544630E0D}"/>
              </a:ext>
            </a:extLst>
          </p:cNvPr>
          <p:cNvSpPr/>
          <p:nvPr userDrawn="1"/>
        </p:nvSpPr>
        <p:spPr>
          <a:xfrm>
            <a:off x="0" y="1914836"/>
            <a:ext cx="6554803" cy="1579062"/>
          </a:xfrm>
          <a:prstGeom prst="rect">
            <a:avLst/>
          </a:prstGeom>
          <a:solidFill>
            <a:srgbClr val="0091C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sp>
        <p:nvSpPr>
          <p:cNvPr id="6" name="Slide Number Placeholder 5">
            <a:extLst>
              <a:ext uri="{FF2B5EF4-FFF2-40B4-BE49-F238E27FC236}">
                <a16:creationId xmlns:a16="http://schemas.microsoft.com/office/drawing/2014/main" id="{869875EF-A82B-BB45-A476-1E6043025102}"/>
              </a:ext>
            </a:extLst>
          </p:cNvPr>
          <p:cNvSpPr>
            <a:spLocks noGrp="1"/>
          </p:cNvSpPr>
          <p:nvPr>
            <p:ph type="sldNum" sz="quarter" idx="12"/>
          </p:nvPr>
        </p:nvSpPr>
        <p:spPr>
          <a:xfrm>
            <a:off x="6804460" y="4811198"/>
            <a:ext cx="2057400" cy="274637"/>
          </a:xfrm>
        </p:spPr>
        <p:txBody>
          <a:bodyPr/>
          <a:lstStyle>
            <a:lvl1pPr>
              <a:defRPr>
                <a:solidFill>
                  <a:schemeClr val="bg1"/>
                </a:solidFill>
              </a:defRPr>
            </a:lvl1pPr>
          </a:lstStyle>
          <a:p>
            <a:fld id="{177895B5-A48A-3D42-AA19-3756A3688624}" type="slidenum">
              <a:rPr lang="fr-FR" smtClean="0"/>
              <a:pPr/>
              <a:t>‹#›</a:t>
            </a:fld>
            <a:endParaRPr lang="fr-FR" dirty="0"/>
          </a:p>
        </p:txBody>
      </p:sp>
      <p:sp>
        <p:nvSpPr>
          <p:cNvPr id="2" name="Title 1">
            <a:extLst>
              <a:ext uri="{FF2B5EF4-FFF2-40B4-BE49-F238E27FC236}">
                <a16:creationId xmlns:a16="http://schemas.microsoft.com/office/drawing/2014/main" id="{3665FBD5-6D0E-744F-98C1-F2A6B52FE42E}"/>
              </a:ext>
            </a:extLst>
          </p:cNvPr>
          <p:cNvSpPr>
            <a:spLocks noGrp="1"/>
          </p:cNvSpPr>
          <p:nvPr>
            <p:ph type="ctrTitle" hasCustomPrompt="1"/>
          </p:nvPr>
        </p:nvSpPr>
        <p:spPr>
          <a:xfrm>
            <a:off x="194910" y="2133834"/>
            <a:ext cx="6138513" cy="827455"/>
          </a:xfrm>
        </p:spPr>
        <p:txBody>
          <a:bodyPr anchor="b">
            <a:noAutofit/>
          </a:bodyPr>
          <a:lstStyle>
            <a:lvl1pPr algn="l">
              <a:lnSpc>
                <a:spcPct val="100000"/>
              </a:lnSpc>
              <a:defRPr sz="2800"/>
            </a:lvl1pPr>
          </a:lstStyle>
          <a:p>
            <a:r>
              <a:rPr lang="en-GB" dirty="0"/>
              <a:t>TITLE</a:t>
            </a:r>
            <a:endParaRPr lang="fr-FR" dirty="0"/>
          </a:p>
        </p:txBody>
      </p:sp>
      <p:sp>
        <p:nvSpPr>
          <p:cNvPr id="3" name="Subtitle 2">
            <a:extLst>
              <a:ext uri="{FF2B5EF4-FFF2-40B4-BE49-F238E27FC236}">
                <a16:creationId xmlns:a16="http://schemas.microsoft.com/office/drawing/2014/main" id="{FEB07888-47ED-E24C-BC7D-5238EF4F3E7A}"/>
              </a:ext>
            </a:extLst>
          </p:cNvPr>
          <p:cNvSpPr>
            <a:spLocks noGrp="1"/>
          </p:cNvSpPr>
          <p:nvPr>
            <p:ph type="subTitle" idx="1"/>
          </p:nvPr>
        </p:nvSpPr>
        <p:spPr>
          <a:xfrm>
            <a:off x="194910" y="2961289"/>
            <a:ext cx="6138513" cy="358909"/>
          </a:xfrm>
        </p:spPr>
        <p:txBody>
          <a:bodyPr>
            <a:no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fr-FR" dirty="0"/>
          </a:p>
        </p:txBody>
      </p:sp>
      <p:pic>
        <p:nvPicPr>
          <p:cNvPr id="9" name="Picture 8">
            <a:extLst>
              <a:ext uri="{FF2B5EF4-FFF2-40B4-BE49-F238E27FC236}">
                <a16:creationId xmlns:a16="http://schemas.microsoft.com/office/drawing/2014/main" id="{0074ACA5-EBE1-3C41-804F-B45E4DB9CF45}"/>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903312" y="182223"/>
            <a:ext cx="2612038" cy="517865"/>
          </a:xfrm>
          <a:prstGeom prst="rect">
            <a:avLst/>
          </a:prstGeom>
        </p:spPr>
      </p:pic>
      <p:pic>
        <p:nvPicPr>
          <p:cNvPr id="10" name="Picture 9">
            <a:extLst>
              <a:ext uri="{FF2B5EF4-FFF2-40B4-BE49-F238E27FC236}">
                <a16:creationId xmlns:a16="http://schemas.microsoft.com/office/drawing/2014/main" id="{3AA9F551-F81B-474B-8A39-6B0670551DF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240689" y="182223"/>
            <a:ext cx="2083899" cy="428195"/>
          </a:xfrm>
          <a:prstGeom prst="rect">
            <a:avLst/>
          </a:prstGeom>
        </p:spPr>
      </p:pic>
      <p:sp>
        <p:nvSpPr>
          <p:cNvPr id="11" name="Footer Placeholder 4">
            <a:extLst>
              <a:ext uri="{FF2B5EF4-FFF2-40B4-BE49-F238E27FC236}">
                <a16:creationId xmlns:a16="http://schemas.microsoft.com/office/drawing/2014/main" id="{7715AFCC-A92C-2D4E-A01D-D2EC66BDF84C}"/>
              </a:ext>
            </a:extLst>
          </p:cNvPr>
          <p:cNvSpPr txBox="1">
            <a:spLocks/>
          </p:cNvSpPr>
          <p:nvPr userDrawn="1"/>
        </p:nvSpPr>
        <p:spPr>
          <a:xfrm>
            <a:off x="194910" y="4774501"/>
            <a:ext cx="4081468" cy="365125"/>
          </a:xfrm>
          <a:prstGeom prst="rect">
            <a:avLst/>
          </a:prstGeom>
        </p:spPr>
        <p:txBody>
          <a:bodyPr vert="horz" lIns="91440" tIns="45720" rIns="91440" bIns="45720" rtlCol="0" anchor="ctr"/>
          <a:lstStyle>
            <a:defPPr>
              <a:defRPr lang="en-US"/>
            </a:defPPr>
            <a:lvl1pPr marL="0" algn="l" defTabSz="6858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1050" dirty="0"/>
              <a:t>GLOBAL ECO-INDUSTRIAL PARKS PROGRAMME</a:t>
            </a:r>
          </a:p>
        </p:txBody>
      </p:sp>
    </p:spTree>
    <p:extLst>
      <p:ext uri="{BB962C8B-B14F-4D97-AF65-F5344CB8AC3E}">
        <p14:creationId xmlns:p14="http://schemas.microsoft.com/office/powerpoint/2010/main" val="1670334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1C05E7-301F-4F88-B61E-C7C05F972240}"/>
              </a:ext>
            </a:extLst>
          </p:cNvPr>
          <p:cNvSpPr/>
          <p:nvPr userDrawn="1"/>
        </p:nvSpPr>
        <p:spPr>
          <a:xfrm>
            <a:off x="0" y="854579"/>
            <a:ext cx="9144000" cy="393257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0540A59-A054-884C-BEBB-C301A902D6AC}"/>
              </a:ext>
            </a:extLst>
          </p:cNvPr>
          <p:cNvSpPr>
            <a:spLocks noGrp="1"/>
          </p:cNvSpPr>
          <p:nvPr>
            <p:ph type="title"/>
          </p:nvPr>
        </p:nvSpPr>
        <p:spPr>
          <a:xfrm>
            <a:off x="2749949" y="89971"/>
            <a:ext cx="5992399" cy="678047"/>
          </a:xfrm>
        </p:spPr>
        <p:txBody>
          <a:bodyPr>
            <a:normAutofit/>
          </a:bodyPr>
          <a:lstStyle>
            <a:lvl1pPr>
              <a:defRPr sz="24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B6DA8829-750B-0943-A60B-E0160A3C9BD7}"/>
              </a:ext>
            </a:extLst>
          </p:cNvPr>
          <p:cNvSpPr>
            <a:spLocks noGrp="1"/>
          </p:cNvSpPr>
          <p:nvPr>
            <p:ph idx="1"/>
          </p:nvPr>
        </p:nvSpPr>
        <p:spPr>
          <a:xfrm>
            <a:off x="561256" y="1083497"/>
            <a:ext cx="8181092" cy="3420137"/>
          </a:xfrm>
        </p:spPr>
        <p:txBody>
          <a:bodyPr>
            <a:normAutofit/>
          </a:bodyPr>
          <a:lstStyle>
            <a:lvl1pPr>
              <a:defRPr sz="2000"/>
            </a:lvl1pPr>
            <a:lvl2pPr>
              <a:defRPr sz="1800"/>
            </a:lvl2pPr>
            <a:lvl3pPr>
              <a:defRPr sz="16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6" name="Slide Number Placeholder 5">
            <a:extLst>
              <a:ext uri="{FF2B5EF4-FFF2-40B4-BE49-F238E27FC236}">
                <a16:creationId xmlns:a16="http://schemas.microsoft.com/office/drawing/2014/main" id="{12A9AAB8-BD60-B545-AEA2-2519D78ACA65}"/>
              </a:ext>
            </a:extLst>
          </p:cNvPr>
          <p:cNvSpPr>
            <a:spLocks noGrp="1"/>
          </p:cNvSpPr>
          <p:nvPr>
            <p:ph type="sldNum" sz="quarter" idx="12"/>
          </p:nvPr>
        </p:nvSpPr>
        <p:spPr>
          <a:xfrm>
            <a:off x="6734810" y="4767262"/>
            <a:ext cx="2057400" cy="274637"/>
          </a:xfrm>
        </p:spPr>
        <p:txBody>
          <a:bodyPr/>
          <a:lstStyle>
            <a:lvl1pPr>
              <a:defRPr>
                <a:solidFill>
                  <a:schemeClr val="bg1"/>
                </a:solidFill>
              </a:defRPr>
            </a:lvl1pPr>
          </a:lstStyle>
          <a:p>
            <a:fld id="{E7BB3053-6EDB-AE4B-B919-37206FDEF572}" type="slidenum">
              <a:rPr lang="fr-FR" smtClean="0"/>
              <a:pPr/>
              <a:t>‹#›</a:t>
            </a:fld>
            <a:endParaRPr lang="fr-FR"/>
          </a:p>
        </p:txBody>
      </p:sp>
    </p:spTree>
    <p:extLst>
      <p:ext uri="{BB962C8B-B14F-4D97-AF65-F5344CB8AC3E}">
        <p14:creationId xmlns:p14="http://schemas.microsoft.com/office/powerpoint/2010/main" val="11980855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40A59-A054-884C-BEBB-C301A902D6AC}"/>
              </a:ext>
            </a:extLst>
          </p:cNvPr>
          <p:cNvSpPr>
            <a:spLocks noGrp="1"/>
          </p:cNvSpPr>
          <p:nvPr>
            <p:ph type="title"/>
          </p:nvPr>
        </p:nvSpPr>
        <p:spPr/>
        <p:txBody>
          <a:bodyPr/>
          <a:lstStyle/>
          <a:p>
            <a:r>
              <a:rPr lang="en-GB"/>
              <a:t>Click to edit Master title style</a:t>
            </a:r>
            <a:endParaRPr lang="fr-FR"/>
          </a:p>
        </p:txBody>
      </p:sp>
      <p:sp>
        <p:nvSpPr>
          <p:cNvPr id="3" name="Content Placeholder 2">
            <a:extLst>
              <a:ext uri="{FF2B5EF4-FFF2-40B4-BE49-F238E27FC236}">
                <a16:creationId xmlns:a16="http://schemas.microsoft.com/office/drawing/2014/main" id="{B6DA8829-750B-0943-A60B-E0160A3C9BD7}"/>
              </a:ext>
            </a:extLst>
          </p:cNvPr>
          <p:cNvSpPr>
            <a:spLocks noGrp="1"/>
          </p:cNvSpPr>
          <p:nvPr>
            <p:ph idx="1"/>
          </p:nvPr>
        </p:nvSpPr>
        <p:spPr>
          <a:xfrm>
            <a:off x="561256" y="1083497"/>
            <a:ext cx="6455561" cy="3437227"/>
          </a:xfrm>
        </p:spPr>
        <p:txBody>
          <a:bodyPr>
            <a:normAutofit/>
          </a:bodyPr>
          <a:lstStyle>
            <a:lvl1pPr>
              <a:spcBef>
                <a:spcPts val="600"/>
              </a:spcBef>
              <a:defRPr sz="2000"/>
            </a:lvl1pPr>
            <a:lvl2pPr>
              <a:spcBef>
                <a:spcPts val="600"/>
              </a:spcBef>
              <a:defRPr sz="1800"/>
            </a:lvl2pPr>
            <a:lvl3pPr>
              <a:spcBef>
                <a:spcPts val="600"/>
              </a:spcBef>
              <a:defRPr sz="1600"/>
            </a:lvl3pPr>
            <a:lvl4pPr>
              <a:spcBef>
                <a:spcPts val="600"/>
              </a:spcBef>
              <a:defRPr sz="1400"/>
            </a:lvl4pPr>
            <a:lvl5pPr>
              <a:spcBef>
                <a:spcPts val="600"/>
              </a:spcBef>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6" name="Slide Number Placeholder 5">
            <a:extLst>
              <a:ext uri="{FF2B5EF4-FFF2-40B4-BE49-F238E27FC236}">
                <a16:creationId xmlns:a16="http://schemas.microsoft.com/office/drawing/2014/main" id="{12A9AAB8-BD60-B545-AEA2-2519D78ACA65}"/>
              </a:ext>
            </a:extLst>
          </p:cNvPr>
          <p:cNvSpPr>
            <a:spLocks noGrp="1"/>
          </p:cNvSpPr>
          <p:nvPr>
            <p:ph type="sldNum" sz="quarter" idx="12"/>
          </p:nvPr>
        </p:nvSpPr>
        <p:spPr>
          <a:xfrm>
            <a:off x="6785610" y="4767262"/>
            <a:ext cx="2057400" cy="274637"/>
          </a:xfrm>
        </p:spPr>
        <p:txBody>
          <a:bodyPr/>
          <a:lstStyle>
            <a:lvl1pPr>
              <a:defRPr>
                <a:solidFill>
                  <a:schemeClr val="bg1"/>
                </a:solidFill>
              </a:defRPr>
            </a:lvl1pPr>
          </a:lstStyle>
          <a:p>
            <a:fld id="{E7BB3053-6EDB-AE4B-B919-37206FDEF572}" type="slidenum">
              <a:rPr lang="fr-FR" smtClean="0"/>
              <a:pPr/>
              <a:t>‹#›</a:t>
            </a:fld>
            <a:endParaRPr lang="fr-FR"/>
          </a:p>
        </p:txBody>
      </p:sp>
    </p:spTree>
    <p:extLst>
      <p:ext uri="{BB962C8B-B14F-4D97-AF65-F5344CB8AC3E}">
        <p14:creationId xmlns:p14="http://schemas.microsoft.com/office/powerpoint/2010/main" val="376834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1C05E7-301F-4F88-B61E-C7C05F972240}"/>
              </a:ext>
            </a:extLst>
          </p:cNvPr>
          <p:cNvSpPr/>
          <p:nvPr userDrawn="1"/>
        </p:nvSpPr>
        <p:spPr>
          <a:xfrm>
            <a:off x="0" y="854579"/>
            <a:ext cx="9144000" cy="393257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0540A59-A054-884C-BEBB-C301A902D6AC}"/>
              </a:ext>
            </a:extLst>
          </p:cNvPr>
          <p:cNvSpPr>
            <a:spLocks noGrp="1"/>
          </p:cNvSpPr>
          <p:nvPr>
            <p:ph type="title"/>
          </p:nvPr>
        </p:nvSpPr>
        <p:spPr>
          <a:xfrm>
            <a:off x="2749949" y="89971"/>
            <a:ext cx="5992399" cy="678047"/>
          </a:xfrm>
        </p:spPr>
        <p:txBody>
          <a:bodyPr>
            <a:normAutofit/>
          </a:bodyPr>
          <a:lstStyle>
            <a:lvl1pPr>
              <a:defRPr sz="24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B6DA8829-750B-0943-A60B-E0160A3C9BD7}"/>
              </a:ext>
            </a:extLst>
          </p:cNvPr>
          <p:cNvSpPr>
            <a:spLocks noGrp="1"/>
          </p:cNvSpPr>
          <p:nvPr>
            <p:ph idx="1"/>
          </p:nvPr>
        </p:nvSpPr>
        <p:spPr>
          <a:xfrm>
            <a:off x="561256" y="1083497"/>
            <a:ext cx="8181092" cy="3420137"/>
          </a:xfrm>
        </p:spPr>
        <p:txBody>
          <a:bodyPr>
            <a:normAutofit/>
          </a:bodyPr>
          <a:lstStyle>
            <a:lvl1pPr>
              <a:defRPr sz="2000"/>
            </a:lvl1pPr>
            <a:lvl2pPr>
              <a:defRPr sz="1800"/>
            </a:lvl2pPr>
            <a:lvl3pPr>
              <a:defRPr sz="16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6" name="Slide Number Placeholder 5">
            <a:extLst>
              <a:ext uri="{FF2B5EF4-FFF2-40B4-BE49-F238E27FC236}">
                <a16:creationId xmlns:a16="http://schemas.microsoft.com/office/drawing/2014/main" id="{12A9AAB8-BD60-B545-AEA2-2519D78ACA65}"/>
              </a:ext>
            </a:extLst>
          </p:cNvPr>
          <p:cNvSpPr>
            <a:spLocks noGrp="1"/>
          </p:cNvSpPr>
          <p:nvPr>
            <p:ph type="sldNum" sz="quarter" idx="12"/>
          </p:nvPr>
        </p:nvSpPr>
        <p:spPr>
          <a:xfrm>
            <a:off x="6734810" y="4767262"/>
            <a:ext cx="2057400" cy="274637"/>
          </a:xfrm>
        </p:spPr>
        <p:txBody>
          <a:bodyPr/>
          <a:lstStyle>
            <a:lvl1pPr>
              <a:defRPr>
                <a:solidFill>
                  <a:schemeClr val="bg1"/>
                </a:solidFill>
              </a:defRPr>
            </a:lvl1pPr>
          </a:lstStyle>
          <a:p>
            <a:fld id="{E7BB3053-6EDB-AE4B-B919-37206FDEF572}" type="slidenum">
              <a:rPr lang="fr-FR" smtClean="0"/>
              <a:pPr/>
              <a:t>‹#›</a:t>
            </a:fld>
            <a:endParaRPr lang="fr-FR"/>
          </a:p>
        </p:txBody>
      </p:sp>
    </p:spTree>
    <p:extLst>
      <p:ext uri="{BB962C8B-B14F-4D97-AF65-F5344CB8AC3E}">
        <p14:creationId xmlns:p14="http://schemas.microsoft.com/office/powerpoint/2010/main" val="2690300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61C05E7-301F-4F88-B61E-C7C05F972240}"/>
              </a:ext>
            </a:extLst>
          </p:cNvPr>
          <p:cNvSpPr/>
          <p:nvPr userDrawn="1"/>
        </p:nvSpPr>
        <p:spPr>
          <a:xfrm>
            <a:off x="0" y="838201"/>
            <a:ext cx="9144000" cy="4305300"/>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00540A59-A054-884C-BEBB-C301A902D6AC}"/>
              </a:ext>
            </a:extLst>
          </p:cNvPr>
          <p:cNvSpPr>
            <a:spLocks noGrp="1"/>
          </p:cNvSpPr>
          <p:nvPr>
            <p:ph type="title"/>
          </p:nvPr>
        </p:nvSpPr>
        <p:spPr>
          <a:xfrm>
            <a:off x="2749949" y="89971"/>
            <a:ext cx="5992399" cy="678047"/>
          </a:xfrm>
        </p:spPr>
        <p:txBody>
          <a:bodyPr>
            <a:normAutofit/>
          </a:bodyPr>
          <a:lstStyle>
            <a:lvl1pPr>
              <a:defRPr sz="2400"/>
            </a:lvl1pPr>
          </a:lstStyle>
          <a:p>
            <a:r>
              <a:rPr lang="en-GB"/>
              <a:t>Click to edit Master title style</a:t>
            </a:r>
            <a:endParaRPr lang="fr-FR"/>
          </a:p>
        </p:txBody>
      </p:sp>
      <p:sp>
        <p:nvSpPr>
          <p:cNvPr id="3" name="Content Placeholder 2">
            <a:extLst>
              <a:ext uri="{FF2B5EF4-FFF2-40B4-BE49-F238E27FC236}">
                <a16:creationId xmlns:a16="http://schemas.microsoft.com/office/drawing/2014/main" id="{B6DA8829-750B-0943-A60B-E0160A3C9BD7}"/>
              </a:ext>
            </a:extLst>
          </p:cNvPr>
          <p:cNvSpPr>
            <a:spLocks noGrp="1"/>
          </p:cNvSpPr>
          <p:nvPr>
            <p:ph idx="1"/>
          </p:nvPr>
        </p:nvSpPr>
        <p:spPr>
          <a:xfrm>
            <a:off x="561256" y="1083497"/>
            <a:ext cx="8181092" cy="3582164"/>
          </a:xfrm>
        </p:spPr>
        <p:txBody>
          <a:bodyPr>
            <a:normAutofit/>
          </a:bodyPr>
          <a:lstStyle>
            <a:lvl1pPr>
              <a:defRPr sz="2000"/>
            </a:lvl1pPr>
            <a:lvl2pPr>
              <a:defRPr sz="1800"/>
            </a:lvl2pPr>
            <a:lvl3pPr>
              <a:defRPr sz="1600"/>
            </a:lvl3pPr>
            <a:lvl4pPr>
              <a:defRPr sz="1400"/>
            </a:lvl4pPr>
            <a:lvl5pPr>
              <a:defRPr sz="14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6" name="Slide Number Placeholder 5">
            <a:extLst>
              <a:ext uri="{FF2B5EF4-FFF2-40B4-BE49-F238E27FC236}">
                <a16:creationId xmlns:a16="http://schemas.microsoft.com/office/drawing/2014/main" id="{12A9AAB8-BD60-B545-AEA2-2519D78ACA65}"/>
              </a:ext>
            </a:extLst>
          </p:cNvPr>
          <p:cNvSpPr>
            <a:spLocks noGrp="1"/>
          </p:cNvSpPr>
          <p:nvPr>
            <p:ph type="sldNum" sz="quarter" idx="12"/>
          </p:nvPr>
        </p:nvSpPr>
        <p:spPr>
          <a:xfrm>
            <a:off x="6709410" y="4767262"/>
            <a:ext cx="2057400" cy="274637"/>
          </a:xfrm>
        </p:spPr>
        <p:txBody>
          <a:bodyPr/>
          <a:lstStyle>
            <a:lvl1pPr>
              <a:defRPr>
                <a:solidFill>
                  <a:schemeClr val="tx1"/>
                </a:solidFill>
              </a:defRPr>
            </a:lvl1pPr>
          </a:lstStyle>
          <a:p>
            <a:fld id="{E7BB3053-6EDB-AE4B-B919-37206FDEF572}" type="slidenum">
              <a:rPr lang="fr-FR" smtClean="0"/>
              <a:pPr/>
              <a:t>‹#›</a:t>
            </a:fld>
            <a:endParaRPr lang="fr-FR"/>
          </a:p>
        </p:txBody>
      </p:sp>
    </p:spTree>
    <p:extLst>
      <p:ext uri="{BB962C8B-B14F-4D97-AF65-F5344CB8AC3E}">
        <p14:creationId xmlns:p14="http://schemas.microsoft.com/office/powerpoint/2010/main" val="414218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0AE84-CAE7-624C-BBA1-A6891D7E7F67}"/>
              </a:ext>
            </a:extLst>
          </p:cNvPr>
          <p:cNvSpPr>
            <a:spLocks noGrp="1"/>
          </p:cNvSpPr>
          <p:nvPr>
            <p:ph type="title"/>
          </p:nvPr>
        </p:nvSpPr>
        <p:spPr/>
        <p:txBody>
          <a:bodyPr/>
          <a:lstStyle/>
          <a:p>
            <a:r>
              <a:rPr lang="en-GB"/>
              <a:t>Click to edit Master title style</a:t>
            </a:r>
            <a:endParaRPr lang="fr-FR"/>
          </a:p>
        </p:txBody>
      </p:sp>
      <p:sp>
        <p:nvSpPr>
          <p:cNvPr id="6" name="Slide Number Placeholder 5">
            <a:extLst>
              <a:ext uri="{FF2B5EF4-FFF2-40B4-BE49-F238E27FC236}">
                <a16:creationId xmlns:a16="http://schemas.microsoft.com/office/drawing/2014/main" id="{4FD6AE60-9608-A54A-8AAD-0AB315974250}"/>
              </a:ext>
            </a:extLst>
          </p:cNvPr>
          <p:cNvSpPr>
            <a:spLocks noGrp="1"/>
          </p:cNvSpPr>
          <p:nvPr>
            <p:ph type="sldNum" sz="quarter" idx="12"/>
          </p:nvPr>
        </p:nvSpPr>
        <p:spPr>
          <a:xfrm>
            <a:off x="6823710" y="4767262"/>
            <a:ext cx="2057400" cy="274637"/>
          </a:xfrm>
        </p:spPr>
        <p:txBody>
          <a:bodyPr/>
          <a:lstStyle>
            <a:lvl1pPr>
              <a:defRPr>
                <a:solidFill>
                  <a:schemeClr val="bg1"/>
                </a:solidFill>
              </a:defRPr>
            </a:lvl1pPr>
          </a:lstStyle>
          <a:p>
            <a:fld id="{E7BB3053-6EDB-AE4B-B919-37206FDEF572}" type="slidenum">
              <a:rPr lang="fr-FR" smtClean="0"/>
              <a:pPr/>
              <a:t>‹#›</a:t>
            </a:fld>
            <a:endParaRPr lang="fr-FR"/>
          </a:p>
        </p:txBody>
      </p:sp>
    </p:spTree>
    <p:extLst>
      <p:ext uri="{BB962C8B-B14F-4D97-AF65-F5344CB8AC3E}">
        <p14:creationId xmlns:p14="http://schemas.microsoft.com/office/powerpoint/2010/main" val="19274988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F2A9F5C-97FF-4ED2-84F2-42BC98FF8941}"/>
              </a:ext>
            </a:extLst>
          </p:cNvPr>
          <p:cNvSpPr/>
          <p:nvPr userDrawn="1"/>
        </p:nvSpPr>
        <p:spPr>
          <a:xfrm>
            <a:off x="1259632" y="1"/>
            <a:ext cx="7776864" cy="66813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 name="Title 1">
            <a:extLst>
              <a:ext uri="{FF2B5EF4-FFF2-40B4-BE49-F238E27FC236}">
                <a16:creationId xmlns:a16="http://schemas.microsoft.com/office/drawing/2014/main" id="{7366E755-09E7-401B-A401-7AFFAB60BC3D}"/>
              </a:ext>
            </a:extLst>
          </p:cNvPr>
          <p:cNvSpPr>
            <a:spLocks noGrp="1"/>
          </p:cNvSpPr>
          <p:nvPr>
            <p:ph type="title"/>
          </p:nvPr>
        </p:nvSpPr>
        <p:spPr>
          <a:xfrm>
            <a:off x="1331640" y="87474"/>
            <a:ext cx="7344816" cy="540060"/>
          </a:xfrm>
        </p:spPr>
        <p:txBody>
          <a:bodyPr/>
          <a:lstStyle/>
          <a:p>
            <a:r>
              <a:rPr lang="en-US" dirty="0"/>
              <a:t>Click to edit Master title style</a:t>
            </a:r>
            <a:endParaRPr lang="en-GB" dirty="0"/>
          </a:p>
        </p:txBody>
      </p:sp>
      <p:sp>
        <p:nvSpPr>
          <p:cNvPr id="4" name="Content Placeholder 2">
            <a:extLst>
              <a:ext uri="{FF2B5EF4-FFF2-40B4-BE49-F238E27FC236}">
                <a16:creationId xmlns:a16="http://schemas.microsoft.com/office/drawing/2014/main" id="{2022E7A0-F0F7-48F4-8EEA-63E821C32DDB}"/>
              </a:ext>
            </a:extLst>
          </p:cNvPr>
          <p:cNvSpPr>
            <a:spLocks noGrp="1"/>
          </p:cNvSpPr>
          <p:nvPr>
            <p:ph idx="1"/>
          </p:nvPr>
        </p:nvSpPr>
        <p:spPr>
          <a:xfrm>
            <a:off x="683568" y="843558"/>
            <a:ext cx="7992888" cy="3834426"/>
          </a:xfrm>
        </p:spPr>
        <p:txBody>
          <a:bodyPr/>
          <a:lstStyle>
            <a:lvl1pPr>
              <a:defRPr>
                <a:solidFill>
                  <a:srgbClr val="078AC5"/>
                </a:solidFill>
              </a:defRPr>
            </a:lvl1pPr>
            <a:lvl2pPr marL="385763" indent="-137160">
              <a:lnSpc>
                <a:spcPct val="100000"/>
              </a:lnSpc>
              <a:spcBef>
                <a:spcPts val="450"/>
              </a:spcBef>
              <a:buClr>
                <a:schemeClr val="accent1"/>
              </a:buClr>
              <a:buFont typeface="Arial" panose="020B0604020202020204" pitchFamily="34" charset="0"/>
              <a:buChar char="•"/>
              <a:defRPr/>
            </a:lvl2pPr>
            <a:lvl3pPr marL="642938" indent="-137160">
              <a:lnSpc>
                <a:spcPct val="100000"/>
              </a:lnSpc>
              <a:spcBef>
                <a:spcPts val="900"/>
              </a:spcBef>
              <a:buClr>
                <a:schemeClr val="accent1"/>
              </a:buClr>
              <a:buFont typeface="Arial" panose="020B0604020202020204" pitchFamily="34" charset="0"/>
              <a:buChar char="•"/>
              <a:defRPr/>
            </a:lvl3pPr>
            <a:lvl4pPr marL="900113" indent="-137160">
              <a:lnSpc>
                <a:spcPct val="100000"/>
              </a:lnSpc>
              <a:spcBef>
                <a:spcPts val="900"/>
              </a:spcBef>
              <a:buClr>
                <a:schemeClr val="accent1"/>
              </a:buClr>
              <a:buFont typeface="Arial" panose="020B0604020202020204" pitchFamily="34" charset="0"/>
              <a:buChar char="•"/>
              <a:defRPr/>
            </a:lvl4pPr>
            <a:lvl5pPr marL="1157288" indent="-137160">
              <a:lnSpc>
                <a:spcPct val="100000"/>
              </a:lnSpc>
              <a:spcBef>
                <a:spcPts val="900"/>
              </a:spcBef>
              <a:buClr>
                <a:schemeClr val="accent1"/>
              </a:buClr>
              <a:buFont typeface="Arial" panose="020B0604020202020204" pitchFamily="34" charset="0"/>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77311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005799A-2B35-429A-B596-7A3CC68917C1}"/>
              </a:ext>
            </a:extLst>
          </p:cNvPr>
          <p:cNvSpPr/>
          <p:nvPr userDrawn="1"/>
        </p:nvSpPr>
        <p:spPr>
          <a:xfrm>
            <a:off x="1259632" y="16164"/>
            <a:ext cx="7884368" cy="611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2" name="Title 1">
            <a:extLst>
              <a:ext uri="{FF2B5EF4-FFF2-40B4-BE49-F238E27FC236}">
                <a16:creationId xmlns:a16="http://schemas.microsoft.com/office/drawing/2014/main" id="{04972DE3-94F9-487A-8F91-BCB0B8BF9C3D}"/>
              </a:ext>
            </a:extLst>
          </p:cNvPr>
          <p:cNvSpPr>
            <a:spLocks noGrp="1"/>
          </p:cNvSpPr>
          <p:nvPr>
            <p:ph type="title"/>
          </p:nvPr>
        </p:nvSpPr>
        <p:spPr>
          <a:xfrm>
            <a:off x="1331640" y="122579"/>
            <a:ext cx="7416824" cy="486054"/>
          </a:xfrm>
        </p:spPr>
        <p:txBody>
          <a:bodyPr/>
          <a:lstStyle/>
          <a:p>
            <a:r>
              <a:rPr lang="en-US" dirty="0"/>
              <a:t>Click to edit Master title style</a:t>
            </a:r>
            <a:endParaRPr lang="en-GB" dirty="0"/>
          </a:p>
        </p:txBody>
      </p:sp>
      <p:sp>
        <p:nvSpPr>
          <p:cNvPr id="4" name="Rectangle 3">
            <a:extLst>
              <a:ext uri="{FF2B5EF4-FFF2-40B4-BE49-F238E27FC236}">
                <a16:creationId xmlns:a16="http://schemas.microsoft.com/office/drawing/2014/main" id="{81EEDFD2-F520-4011-9294-434EB3C8345A}"/>
              </a:ext>
            </a:extLst>
          </p:cNvPr>
          <p:cNvSpPr/>
          <p:nvPr userDrawn="1"/>
        </p:nvSpPr>
        <p:spPr>
          <a:xfrm>
            <a:off x="2" y="4546621"/>
            <a:ext cx="9143999" cy="6113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050"/>
          </a:p>
        </p:txBody>
      </p:sp>
      <p:sp>
        <p:nvSpPr>
          <p:cNvPr id="5" name="Rounded Rectangle 9">
            <a:extLst>
              <a:ext uri="{FF2B5EF4-FFF2-40B4-BE49-F238E27FC236}">
                <a16:creationId xmlns:a16="http://schemas.microsoft.com/office/drawing/2014/main" id="{148BE6ED-3DB6-4583-AB7F-EE6E818A2593}"/>
              </a:ext>
            </a:extLst>
          </p:cNvPr>
          <p:cNvSpPr/>
          <p:nvPr userDrawn="1"/>
        </p:nvSpPr>
        <p:spPr>
          <a:xfrm>
            <a:off x="8604448" y="4894008"/>
            <a:ext cx="360040" cy="162018"/>
          </a:xfrm>
          <a:prstGeom prst="roundRect">
            <a:avLst/>
          </a:prstGeom>
          <a:solidFill>
            <a:srgbClr val="0698DF"/>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marR="0" indent="0" algn="ctr" defTabSz="685800" rtl="0" eaLnBrk="1" fontAlgn="base" latinLnBrk="0" hangingPunct="1">
              <a:lnSpc>
                <a:spcPct val="100000"/>
              </a:lnSpc>
              <a:spcBef>
                <a:spcPct val="0"/>
              </a:spcBef>
              <a:spcAft>
                <a:spcPct val="0"/>
              </a:spcAft>
              <a:buClrTx/>
              <a:buSzTx/>
              <a:buFontTx/>
              <a:buNone/>
              <a:tabLst/>
              <a:defRPr/>
            </a:pPr>
            <a:fld id="{BD312A47-7E72-4E7E-93A5-46C5674DBF6C}" type="slidenum">
              <a:rPr lang="en-US" sz="900" smtClean="0"/>
              <a:pPr marL="0" marR="0" indent="0" algn="ctr" defTabSz="685800" rtl="0" eaLnBrk="1" fontAlgn="base" latinLnBrk="0" hangingPunct="1">
                <a:lnSpc>
                  <a:spcPct val="100000"/>
                </a:lnSpc>
                <a:spcBef>
                  <a:spcPct val="0"/>
                </a:spcBef>
                <a:spcAft>
                  <a:spcPct val="0"/>
                </a:spcAft>
                <a:buClrTx/>
                <a:buSzTx/>
                <a:buFontTx/>
                <a:buNone/>
                <a:tabLst/>
                <a:defRPr/>
              </a:pPr>
              <a:t>‹#›</a:t>
            </a:fld>
            <a:endParaRPr lang="en-US" sz="900" dirty="0"/>
          </a:p>
        </p:txBody>
      </p:sp>
    </p:spTree>
    <p:extLst>
      <p:ext uri="{BB962C8B-B14F-4D97-AF65-F5344CB8AC3E}">
        <p14:creationId xmlns:p14="http://schemas.microsoft.com/office/powerpoint/2010/main" val="133036338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10" descr="An aerial view of a city&#10;&#10;Description automatically generated with medium confidence">
            <a:extLst>
              <a:ext uri="{FF2B5EF4-FFF2-40B4-BE49-F238E27FC236}">
                <a16:creationId xmlns:a16="http://schemas.microsoft.com/office/drawing/2014/main" id="{1F44E560-734B-204B-8E65-775617975AE1}"/>
              </a:ext>
            </a:extLst>
          </p:cNvPr>
          <p:cNvPicPr>
            <a:picLocks noChangeAspect="1"/>
          </p:cNvPicPr>
          <p:nvPr userDrawn="1"/>
        </p:nvPicPr>
        <p:blipFill rotWithShape="1">
          <a:blip r:embed="rId4" cstate="print">
            <a:extLst>
              <a:ext uri="{28A0092B-C50C-407E-A947-70E740481C1C}">
                <a14:useLocalDpi xmlns:a14="http://schemas.microsoft.com/office/drawing/2010/main"/>
              </a:ext>
            </a:extLst>
          </a:blip>
          <a:srcRect/>
          <a:stretch/>
        </p:blipFill>
        <p:spPr>
          <a:xfrm>
            <a:off x="0" y="858838"/>
            <a:ext cx="9144000" cy="3908425"/>
          </a:xfrm>
          <a:prstGeom prst="rect">
            <a:avLst/>
          </a:prstGeom>
        </p:spPr>
      </p:pic>
      <p:sp>
        <p:nvSpPr>
          <p:cNvPr id="2" name="Title Placeholder 1">
            <a:extLst>
              <a:ext uri="{FF2B5EF4-FFF2-40B4-BE49-F238E27FC236}">
                <a16:creationId xmlns:a16="http://schemas.microsoft.com/office/drawing/2014/main" id="{F4152B26-BEA2-C04C-9542-600B2AF244A4}"/>
              </a:ext>
            </a:extLst>
          </p:cNvPr>
          <p:cNvSpPr>
            <a:spLocks noGrp="1"/>
          </p:cNvSpPr>
          <p:nvPr>
            <p:ph type="title"/>
          </p:nvPr>
        </p:nvSpPr>
        <p:spPr>
          <a:xfrm>
            <a:off x="628650" y="727302"/>
            <a:ext cx="7886700" cy="993775"/>
          </a:xfrm>
          <a:prstGeom prst="rect">
            <a:avLst/>
          </a:prstGeom>
        </p:spPr>
        <p:txBody>
          <a:bodyPr vert="horz" lIns="91440" tIns="45720" rIns="91440" bIns="45720" rtlCol="0" anchor="ctr">
            <a:normAutofit/>
          </a:bodyPr>
          <a:lstStyle/>
          <a:p>
            <a:r>
              <a:rPr lang="en-GB" dirty="0"/>
              <a:t>Click to edit Master title style</a:t>
            </a:r>
            <a:endParaRPr lang="fr-FR" dirty="0"/>
          </a:p>
        </p:txBody>
      </p:sp>
      <p:sp>
        <p:nvSpPr>
          <p:cNvPr id="3" name="Text Placeholder 2">
            <a:extLst>
              <a:ext uri="{FF2B5EF4-FFF2-40B4-BE49-F238E27FC236}">
                <a16:creationId xmlns:a16="http://schemas.microsoft.com/office/drawing/2014/main" id="{6BF1CABE-4E2A-F243-B0F6-9AB872FA6B0B}"/>
              </a:ext>
            </a:extLst>
          </p:cNvPr>
          <p:cNvSpPr>
            <a:spLocks noGrp="1"/>
          </p:cNvSpPr>
          <p:nvPr>
            <p:ph type="body" idx="1"/>
          </p:nvPr>
        </p:nvSpPr>
        <p:spPr>
          <a:xfrm>
            <a:off x="628650" y="1746745"/>
            <a:ext cx="7886700" cy="2885579"/>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sp>
        <p:nvSpPr>
          <p:cNvPr id="4" name="Date Placeholder 3">
            <a:extLst>
              <a:ext uri="{FF2B5EF4-FFF2-40B4-BE49-F238E27FC236}">
                <a16:creationId xmlns:a16="http://schemas.microsoft.com/office/drawing/2014/main" id="{58D22DB7-3F6B-1245-8984-76B07AFF2CE1}"/>
              </a:ext>
            </a:extLst>
          </p:cNvPr>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284B170F-06F2-A04F-8D8E-3E93C6DF862D}" type="datetime1">
              <a:rPr lang="en-GB" smtClean="0"/>
              <a:t>26/01/2023</a:t>
            </a:fld>
            <a:endParaRPr lang="fr-FR"/>
          </a:p>
        </p:txBody>
      </p:sp>
      <p:sp>
        <p:nvSpPr>
          <p:cNvPr id="5" name="Footer Placeholder 4">
            <a:extLst>
              <a:ext uri="{FF2B5EF4-FFF2-40B4-BE49-F238E27FC236}">
                <a16:creationId xmlns:a16="http://schemas.microsoft.com/office/drawing/2014/main" id="{BC00EEED-8131-5443-93D7-80B5C78B7054}"/>
              </a:ext>
            </a:extLst>
          </p:cNvPr>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a:extLst>
              <a:ext uri="{FF2B5EF4-FFF2-40B4-BE49-F238E27FC236}">
                <a16:creationId xmlns:a16="http://schemas.microsoft.com/office/drawing/2014/main" id="{5A0032F2-6824-F449-AD06-7FFDDDCCA3ED}"/>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177895B5-A48A-3D42-AA19-3756A3688624}" type="slidenum">
              <a:rPr lang="fr-FR" smtClean="0"/>
              <a:t>‹#›</a:t>
            </a:fld>
            <a:endParaRPr lang="fr-FR"/>
          </a:p>
        </p:txBody>
      </p:sp>
      <p:sp>
        <p:nvSpPr>
          <p:cNvPr id="7" name="Rectangle 6">
            <a:extLst>
              <a:ext uri="{FF2B5EF4-FFF2-40B4-BE49-F238E27FC236}">
                <a16:creationId xmlns:a16="http://schemas.microsoft.com/office/drawing/2014/main" id="{69ADAD3B-FBBE-0848-A775-5979890E5625}"/>
              </a:ext>
            </a:extLst>
          </p:cNvPr>
          <p:cNvSpPr/>
          <p:nvPr userDrawn="1"/>
        </p:nvSpPr>
        <p:spPr>
          <a:xfrm>
            <a:off x="0" y="-27384"/>
            <a:ext cx="9144000" cy="887908"/>
          </a:xfrm>
          <a:prstGeom prst="rect">
            <a:avLst/>
          </a:prstGeom>
          <a:solidFill>
            <a:srgbClr val="688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Picture 7">
            <a:extLst>
              <a:ext uri="{FF2B5EF4-FFF2-40B4-BE49-F238E27FC236}">
                <a16:creationId xmlns:a16="http://schemas.microsoft.com/office/drawing/2014/main" id="{EC8A2D89-F047-9140-934A-1EC12161EF73}"/>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296125" y="195590"/>
            <a:ext cx="2090924" cy="466811"/>
          </a:xfrm>
          <a:prstGeom prst="rect">
            <a:avLst/>
          </a:prstGeom>
        </p:spPr>
      </p:pic>
      <p:sp>
        <p:nvSpPr>
          <p:cNvPr id="9" name="Rectangle 8">
            <a:extLst>
              <a:ext uri="{FF2B5EF4-FFF2-40B4-BE49-F238E27FC236}">
                <a16:creationId xmlns:a16="http://schemas.microsoft.com/office/drawing/2014/main" id="{9773ED52-8E16-5549-94CB-37B33AE23E2E}"/>
              </a:ext>
            </a:extLst>
          </p:cNvPr>
          <p:cNvSpPr/>
          <p:nvPr userDrawn="1"/>
        </p:nvSpPr>
        <p:spPr>
          <a:xfrm>
            <a:off x="-1" y="4767263"/>
            <a:ext cx="9144000" cy="376237"/>
          </a:xfrm>
          <a:prstGeom prst="rect">
            <a:avLst/>
          </a:prstGeom>
          <a:solidFill>
            <a:srgbClr val="9CCB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547169"/>
      </p:ext>
    </p:extLst>
  </p:cSld>
  <p:clrMap bg1="lt1" tx1="dk1" bg2="lt2" tx2="dk2" accent1="accent1" accent2="accent2" accent3="accent3" accent4="accent4" accent5="accent5" accent6="accent6" hlink="hlink" folHlink="folHlink"/>
  <p:sldLayoutIdLst>
    <p:sldLayoutId id="2147483663" r:id="rId1"/>
    <p:sldLayoutId id="2147483739" r:id="rId2"/>
  </p:sldLayoutIdLst>
  <p:hf hdr="0" ftr="0" dt="0"/>
  <p:txStyles>
    <p:titleStyle>
      <a:lvl1pPr algn="l" defTabSz="914400" rtl="0" eaLnBrk="1" latinLnBrk="0" hangingPunct="1">
        <a:lnSpc>
          <a:spcPct val="90000"/>
        </a:lnSpc>
        <a:spcBef>
          <a:spcPct val="0"/>
        </a:spcBef>
        <a:buNone/>
        <a:defRPr sz="3200" kern="1200">
          <a:solidFill>
            <a:schemeClr val="bg1"/>
          </a:solidFill>
          <a:latin typeface="Helvetica" pitchFamily="2" charset="0"/>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800" kern="1200">
          <a:solidFill>
            <a:schemeClr val="bg1"/>
          </a:solidFill>
          <a:latin typeface="Helvetica" pitchFamily="2" charset="0"/>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400" kern="1200">
          <a:solidFill>
            <a:schemeClr val="bg1"/>
          </a:solidFill>
          <a:latin typeface="Helvetica" pitchFamily="2" charset="0"/>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2000" kern="1200">
          <a:solidFill>
            <a:schemeClr val="bg1"/>
          </a:solidFill>
          <a:latin typeface="Helvetica" pitchFamily="2"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800" kern="1200">
          <a:solidFill>
            <a:schemeClr val="bg1"/>
          </a:solidFill>
          <a:latin typeface="Helvetica" pitchFamily="2"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800" kern="1200">
          <a:solidFill>
            <a:schemeClr val="bg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8717A4A-8E3A-F546-A2F6-FDC67B891367}"/>
              </a:ext>
            </a:extLst>
          </p:cNvPr>
          <p:cNvSpPr/>
          <p:nvPr userDrawn="1"/>
        </p:nvSpPr>
        <p:spPr>
          <a:xfrm>
            <a:off x="0" y="4708733"/>
            <a:ext cx="9144000" cy="426221"/>
          </a:xfrm>
          <a:prstGeom prst="rect">
            <a:avLst/>
          </a:prstGeom>
          <a:solidFill>
            <a:srgbClr val="A5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0C870EDC-809E-0D44-B629-7A65E46D8FBC}"/>
              </a:ext>
            </a:extLst>
          </p:cNvPr>
          <p:cNvSpPr>
            <a:spLocks noGrp="1"/>
          </p:cNvSpPr>
          <p:nvPr>
            <p:ph type="sldNum" sz="quarter" idx="4"/>
          </p:nvPr>
        </p:nvSpPr>
        <p:spPr>
          <a:xfrm>
            <a:off x="6782690" y="4773895"/>
            <a:ext cx="2057400" cy="274637"/>
          </a:xfrm>
          <a:prstGeom prst="rect">
            <a:avLst/>
          </a:prstGeom>
        </p:spPr>
        <p:txBody>
          <a:bodyPr vert="horz" lIns="91440" tIns="45720" rIns="91440" bIns="45720" rtlCol="0" anchor="ctr"/>
          <a:lstStyle>
            <a:lvl1pPr algn="r">
              <a:defRPr sz="1200">
                <a:solidFill>
                  <a:schemeClr val="bg1"/>
                </a:solidFill>
              </a:defRPr>
            </a:lvl1pPr>
          </a:lstStyle>
          <a:p>
            <a:fld id="{E7BB3053-6EDB-AE4B-B919-37206FDEF572}" type="slidenum">
              <a:rPr lang="fr-FR" smtClean="0"/>
              <a:pPr/>
              <a:t>‹#›</a:t>
            </a:fld>
            <a:endParaRPr lang="fr-FR" dirty="0"/>
          </a:p>
        </p:txBody>
      </p:sp>
      <p:sp>
        <p:nvSpPr>
          <p:cNvPr id="7" name="Rectangle 6">
            <a:extLst>
              <a:ext uri="{FF2B5EF4-FFF2-40B4-BE49-F238E27FC236}">
                <a16:creationId xmlns:a16="http://schemas.microsoft.com/office/drawing/2014/main" id="{38B5132F-3C07-F04C-98FC-42BE8590FF7C}"/>
              </a:ext>
            </a:extLst>
          </p:cNvPr>
          <p:cNvSpPr/>
          <p:nvPr userDrawn="1"/>
        </p:nvSpPr>
        <p:spPr>
          <a:xfrm>
            <a:off x="0" y="-27384"/>
            <a:ext cx="9144000" cy="887908"/>
          </a:xfrm>
          <a:prstGeom prst="rect">
            <a:avLst/>
          </a:prstGeom>
          <a:solidFill>
            <a:srgbClr val="688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x-none"/>
          </a:p>
        </p:txBody>
      </p:sp>
      <p:pic>
        <p:nvPicPr>
          <p:cNvPr id="8" name="Picture 7">
            <a:extLst>
              <a:ext uri="{FF2B5EF4-FFF2-40B4-BE49-F238E27FC236}">
                <a16:creationId xmlns:a16="http://schemas.microsoft.com/office/drawing/2014/main" id="{B8E8F1D1-0BD7-B340-840C-3E640C7CF5E9}"/>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96125" y="195590"/>
            <a:ext cx="2090924" cy="466811"/>
          </a:xfrm>
          <a:prstGeom prst="rect">
            <a:avLst/>
          </a:prstGeom>
        </p:spPr>
      </p:pic>
      <p:sp>
        <p:nvSpPr>
          <p:cNvPr id="12" name="Footer Placeholder 4">
            <a:extLst>
              <a:ext uri="{FF2B5EF4-FFF2-40B4-BE49-F238E27FC236}">
                <a16:creationId xmlns:a16="http://schemas.microsoft.com/office/drawing/2014/main" id="{D3E95B99-35D7-3D44-BDF5-D035E094BE7C}"/>
              </a:ext>
            </a:extLst>
          </p:cNvPr>
          <p:cNvSpPr txBox="1">
            <a:spLocks/>
          </p:cNvSpPr>
          <p:nvPr userDrawn="1"/>
        </p:nvSpPr>
        <p:spPr>
          <a:xfrm>
            <a:off x="194910" y="4739110"/>
            <a:ext cx="4081468" cy="365125"/>
          </a:xfrm>
          <a:prstGeom prst="rect">
            <a:avLst/>
          </a:prstGeom>
        </p:spPr>
        <p:txBody>
          <a:bodyPr vert="horz" lIns="91440" tIns="45720" rIns="91440" bIns="45720" rtlCol="0" anchor="ctr"/>
          <a:lstStyle>
            <a:defPPr>
              <a:defRPr lang="en-US"/>
            </a:defPPr>
            <a:lvl1pPr marL="0" algn="l" defTabSz="685800" rtl="0" eaLnBrk="1" latinLnBrk="0" hangingPunct="1">
              <a:defRPr sz="1200" kern="1200">
                <a:solidFill>
                  <a:schemeClr val="bg1"/>
                </a:solidFill>
                <a:latin typeface="Arial" panose="020B0604020202020204" pitchFamily="34" charset="0"/>
                <a:ea typeface="+mn-ea"/>
                <a:cs typeface="Arial" panose="020B0604020202020204" pitchFamily="34" charset="0"/>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a:lstStyle>
          <a:p>
            <a:r>
              <a:rPr lang="en-US" sz="1050" dirty="0"/>
              <a:t>GLOBAL ECO-INDUSTRIAL PARKS PROGRAMME</a:t>
            </a:r>
          </a:p>
        </p:txBody>
      </p:sp>
      <p:sp>
        <p:nvSpPr>
          <p:cNvPr id="2" name="Title Placeholder 1">
            <a:extLst>
              <a:ext uri="{FF2B5EF4-FFF2-40B4-BE49-F238E27FC236}">
                <a16:creationId xmlns:a16="http://schemas.microsoft.com/office/drawing/2014/main" id="{D8415E42-688F-0240-BD77-83468A5D4A82}"/>
              </a:ext>
            </a:extLst>
          </p:cNvPr>
          <p:cNvSpPr>
            <a:spLocks noGrp="1"/>
          </p:cNvSpPr>
          <p:nvPr>
            <p:ph type="title"/>
          </p:nvPr>
        </p:nvSpPr>
        <p:spPr>
          <a:xfrm>
            <a:off x="2749949" y="89971"/>
            <a:ext cx="5614405" cy="678047"/>
          </a:xfrm>
          <a:prstGeom prst="rect">
            <a:avLst/>
          </a:prstGeom>
        </p:spPr>
        <p:txBody>
          <a:bodyPr vert="horz" lIns="91440" tIns="45720" rIns="91440" bIns="45720" rtlCol="0" anchor="ctr">
            <a:normAutofit/>
          </a:bodyPr>
          <a:lstStyle/>
          <a:p>
            <a:r>
              <a:rPr lang="en-GB" dirty="0"/>
              <a:t>Insert Title</a:t>
            </a:r>
            <a:endParaRPr lang="fr-FR" dirty="0"/>
          </a:p>
        </p:txBody>
      </p:sp>
      <p:sp>
        <p:nvSpPr>
          <p:cNvPr id="3" name="Text Placeholder 2">
            <a:extLst>
              <a:ext uri="{FF2B5EF4-FFF2-40B4-BE49-F238E27FC236}">
                <a16:creationId xmlns:a16="http://schemas.microsoft.com/office/drawing/2014/main" id="{238E9462-DCFC-F74A-93CC-8D096AA87791}"/>
              </a:ext>
            </a:extLst>
          </p:cNvPr>
          <p:cNvSpPr>
            <a:spLocks noGrp="1"/>
          </p:cNvSpPr>
          <p:nvPr>
            <p:ph type="body" idx="1"/>
          </p:nvPr>
        </p:nvSpPr>
        <p:spPr>
          <a:xfrm>
            <a:off x="561256" y="1083498"/>
            <a:ext cx="7886700" cy="326231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fr-FR" dirty="0"/>
          </a:p>
        </p:txBody>
      </p:sp>
      <p:pic>
        <p:nvPicPr>
          <p:cNvPr id="13" name="Picture 12" descr="Icon&#10;&#10;Description automatically generated">
            <a:extLst>
              <a:ext uri="{FF2B5EF4-FFF2-40B4-BE49-F238E27FC236}">
                <a16:creationId xmlns:a16="http://schemas.microsoft.com/office/drawing/2014/main" id="{CB6827EE-A40A-C648-8F66-4DE65DBA7F79}"/>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r="-10812"/>
          <a:stretch/>
        </p:blipFill>
        <p:spPr>
          <a:xfrm flipH="1">
            <a:off x="7942729" y="2885620"/>
            <a:ext cx="1201271" cy="1855694"/>
          </a:xfrm>
          <a:prstGeom prst="rect">
            <a:avLst/>
          </a:prstGeom>
        </p:spPr>
      </p:pic>
    </p:spTree>
    <p:extLst>
      <p:ext uri="{BB962C8B-B14F-4D97-AF65-F5344CB8AC3E}">
        <p14:creationId xmlns:p14="http://schemas.microsoft.com/office/powerpoint/2010/main" val="2579206150"/>
      </p:ext>
    </p:extLst>
  </p:cSld>
  <p:clrMap bg1="lt1" tx1="dk1" bg2="lt2" tx2="dk2" accent1="accent1" accent2="accent2" accent3="accent3" accent4="accent4" accent5="accent5" accent6="accent6" hlink="hlink" folHlink="folHlink"/>
  <p:sldLayoutIdLst>
    <p:sldLayoutId id="2147483667" r:id="rId1"/>
    <p:sldLayoutId id="2147483672" r:id="rId2"/>
    <p:sldLayoutId id="2147483673" r:id="rId3"/>
    <p:sldLayoutId id="2147483671" r:id="rId4"/>
    <p:sldLayoutId id="2147483674" r:id="rId5"/>
    <p:sldLayoutId id="2147483677" r:id="rId6"/>
  </p:sldLayoutIdLst>
  <p:hf hdr="0" ftr="0" dt="0"/>
  <p:txStyles>
    <p:titleStyle>
      <a:lvl1pPr algn="ctr" defTabSz="914400" rtl="0" eaLnBrk="1" latinLnBrk="0" hangingPunct="1">
        <a:lnSpc>
          <a:spcPct val="90000"/>
        </a:lnSpc>
        <a:spcBef>
          <a:spcPct val="0"/>
        </a:spcBef>
        <a:buNone/>
        <a:defRPr sz="2800" kern="1200">
          <a:solidFill>
            <a:schemeClr val="bg1"/>
          </a:solidFill>
          <a:latin typeface="Helvetica" pitchFamily="2" charset="0"/>
          <a:ea typeface="+mj-ea"/>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kern="1200">
          <a:solidFill>
            <a:schemeClr val="tx1"/>
          </a:solidFill>
          <a:latin typeface="Helvetica" pitchFamily="2" charset="0"/>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kern="1200">
          <a:solidFill>
            <a:schemeClr val="tx1"/>
          </a:solidFill>
          <a:latin typeface="Helvetica" pitchFamily="2" charset="0"/>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kern="1200">
          <a:solidFill>
            <a:schemeClr val="tx1"/>
          </a:solidFill>
          <a:latin typeface="Helvetica" pitchFamily="2"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Helvetica" pitchFamily="2"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kern="1200">
          <a:solidFill>
            <a:schemeClr val="tx1"/>
          </a:solidFill>
          <a:latin typeface="Helvetica"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hyperlink" Target="http://www.recpnet.org/kms-documents/" TargetMode="External"/><Relationship Id="rId1" Type="http://schemas.openxmlformats.org/officeDocument/2006/relationships/slideLayout" Target="../slideLayouts/slideLayout4.xml"/><Relationship Id="rId5" Type="http://schemas.openxmlformats.org/officeDocument/2006/relationships/image" Target="../media/image32.png"/><Relationship Id="rId4" Type="http://schemas.openxmlformats.org/officeDocument/2006/relationships/image" Target="../media/image17.emf"/></Relationships>
</file>

<file path=ppt/slides/_rels/slide1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34.png"/><Relationship Id="rId1" Type="http://schemas.openxmlformats.org/officeDocument/2006/relationships/slideLayout" Target="../slideLayouts/slideLayout4.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4.xml"/><Relationship Id="rId4" Type="http://schemas.openxmlformats.org/officeDocument/2006/relationships/image" Target="../media/image43.png"/></Relationships>
</file>

<file path=ppt/slides/_rels/slide2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8.png"/><Relationship Id="rId5" Type="http://schemas.openxmlformats.org/officeDocument/2006/relationships/hyperlink" Target="https://hub.unido.org/training-modules-eco-Industrial-parks" TargetMode="Externa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svg"/><Relationship Id="rId5" Type="http://schemas.openxmlformats.org/officeDocument/2006/relationships/image" Target="../media/image13.png"/><Relationship Id="rId10" Type="http://schemas.openxmlformats.org/officeDocument/2006/relationships/image" Target="../media/image17.jpeg"/><Relationship Id="rId4" Type="http://schemas.openxmlformats.org/officeDocument/2006/relationships/image" Target="../media/image12.svg"/><Relationship Id="rId9"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4.xml"/><Relationship Id="rId6" Type="http://schemas.openxmlformats.org/officeDocument/2006/relationships/hyperlink" Target="https://openknowledge.worldbank.org/handle/10986/35110"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F6A4-7DAC-574C-BE34-4766A6DB95BE}"/>
              </a:ext>
            </a:extLst>
          </p:cNvPr>
          <p:cNvSpPr>
            <a:spLocks noGrp="1"/>
          </p:cNvSpPr>
          <p:nvPr>
            <p:ph type="ctrTitle"/>
          </p:nvPr>
        </p:nvSpPr>
        <p:spPr>
          <a:xfrm>
            <a:off x="194910" y="2133834"/>
            <a:ext cx="6286572" cy="827455"/>
          </a:xfrm>
        </p:spPr>
        <p:txBody>
          <a:bodyPr/>
          <a:lstStyle/>
          <a:p>
            <a:r>
              <a:rPr lang="en-US" sz="2300" dirty="0"/>
              <a:t>INTRODUCTION TO THE GLOBAL ECO-INDUSTRIAL PARKS PROGRAMME (GEIPP)</a:t>
            </a:r>
            <a:endParaRPr lang="fr-FR" sz="2300" dirty="0"/>
          </a:p>
        </p:txBody>
      </p:sp>
      <p:sp>
        <p:nvSpPr>
          <p:cNvPr id="3" name="Subtitle 2">
            <a:extLst>
              <a:ext uri="{FF2B5EF4-FFF2-40B4-BE49-F238E27FC236}">
                <a16:creationId xmlns:a16="http://schemas.microsoft.com/office/drawing/2014/main" id="{3FDE64D5-0756-574E-8EF9-11EDDECB2AF4}"/>
              </a:ext>
            </a:extLst>
          </p:cNvPr>
          <p:cNvSpPr>
            <a:spLocks noGrp="1"/>
          </p:cNvSpPr>
          <p:nvPr>
            <p:ph type="subTitle" idx="1"/>
          </p:nvPr>
        </p:nvSpPr>
        <p:spPr/>
        <p:txBody>
          <a:bodyPr/>
          <a:lstStyle/>
          <a:p>
            <a:r>
              <a:rPr lang="en-GB" sz="1400" b="1" dirty="0"/>
              <a:t>Alessandro FLAMMINI</a:t>
            </a:r>
            <a:r>
              <a:rPr lang="en-GB" sz="1400" dirty="0"/>
              <a:t>, </a:t>
            </a:r>
            <a:r>
              <a:rPr lang="en-GB" sz="1400" i="1" dirty="0"/>
              <a:t>UNIDO Project Coordinator</a:t>
            </a:r>
            <a:endParaRPr lang="fr-FR" sz="1400" i="1" dirty="0"/>
          </a:p>
        </p:txBody>
      </p:sp>
      <p:sp>
        <p:nvSpPr>
          <p:cNvPr id="4" name="Slide Number Placeholder 3">
            <a:extLst>
              <a:ext uri="{FF2B5EF4-FFF2-40B4-BE49-F238E27FC236}">
                <a16:creationId xmlns:a16="http://schemas.microsoft.com/office/drawing/2014/main" id="{B50DB669-F4BA-3C48-8C0D-B9B6903DB6B0}"/>
              </a:ext>
            </a:extLst>
          </p:cNvPr>
          <p:cNvSpPr>
            <a:spLocks noGrp="1"/>
          </p:cNvSpPr>
          <p:nvPr>
            <p:ph type="sldNum" sz="quarter" idx="12"/>
          </p:nvPr>
        </p:nvSpPr>
        <p:spPr/>
        <p:txBody>
          <a:bodyPr/>
          <a:lstStyle/>
          <a:p>
            <a:fld id="{177895B5-A48A-3D42-AA19-3756A3688624}" type="slidenum">
              <a:rPr lang="fr-FR" smtClean="0"/>
              <a:pPr/>
              <a:t>1</a:t>
            </a:fld>
            <a:endParaRPr lang="fr-FR"/>
          </a:p>
        </p:txBody>
      </p:sp>
    </p:spTree>
    <p:extLst>
      <p:ext uri="{BB962C8B-B14F-4D97-AF65-F5344CB8AC3E}">
        <p14:creationId xmlns:p14="http://schemas.microsoft.com/office/powerpoint/2010/main" val="352374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071" y="89971"/>
            <a:ext cx="5712277" cy="678047"/>
          </a:xfrm>
        </p:spPr>
        <p:txBody>
          <a:bodyPr>
            <a:normAutofit fontScale="90000"/>
          </a:bodyPr>
          <a:lstStyle/>
          <a:p>
            <a:pPr algn="l"/>
            <a:r>
              <a:rPr lang="en-US" dirty="0"/>
              <a:t>ASSESSING PARKS AGAINST THE EIP FRAMEWORK</a:t>
            </a:r>
          </a:p>
        </p:txBody>
      </p:sp>
      <p:sp>
        <p:nvSpPr>
          <p:cNvPr id="4" name="Slide Number Placeholder 3"/>
          <p:cNvSpPr>
            <a:spLocks noGrp="1"/>
          </p:cNvSpPr>
          <p:nvPr>
            <p:ph type="sldNum" sz="quarter" idx="12"/>
          </p:nvPr>
        </p:nvSpPr>
        <p:spPr/>
        <p:txBody>
          <a:bodyPr/>
          <a:lstStyle/>
          <a:p>
            <a:fld id="{E7BB3053-6EDB-AE4B-B919-37206FDEF572}" type="slidenum">
              <a:rPr lang="fr-FR" smtClean="0"/>
              <a:pPr/>
              <a:t>10</a:t>
            </a:fld>
            <a:endParaRPr lang="fr-FR"/>
          </a:p>
        </p:txBody>
      </p:sp>
      <p:pic>
        <p:nvPicPr>
          <p:cNvPr id="6" name="Picture 5">
            <a:extLst>
              <a:ext uri="{FF2B5EF4-FFF2-40B4-BE49-F238E27FC236}">
                <a16:creationId xmlns:a16="http://schemas.microsoft.com/office/drawing/2014/main" id="{BCBC58B1-709A-4FC2-A1D9-51ADAD9B15DA}"/>
              </a:ext>
            </a:extLst>
          </p:cNvPr>
          <p:cNvPicPr/>
          <p:nvPr/>
        </p:nvPicPr>
        <p:blipFill>
          <a:blip r:embed="rId2"/>
          <a:stretch>
            <a:fillRect/>
          </a:stretch>
        </p:blipFill>
        <p:spPr>
          <a:xfrm>
            <a:off x="1165860" y="983257"/>
            <a:ext cx="6886575" cy="3706844"/>
          </a:xfrm>
          <a:prstGeom prst="rect">
            <a:avLst/>
          </a:prstGeom>
        </p:spPr>
      </p:pic>
    </p:spTree>
    <p:extLst>
      <p:ext uri="{BB962C8B-B14F-4D97-AF65-F5344CB8AC3E}">
        <p14:creationId xmlns:p14="http://schemas.microsoft.com/office/powerpoint/2010/main" val="31603920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0071" y="89971"/>
            <a:ext cx="5918634" cy="678047"/>
          </a:xfrm>
        </p:spPr>
        <p:txBody>
          <a:bodyPr>
            <a:normAutofit/>
          </a:bodyPr>
          <a:lstStyle/>
          <a:p>
            <a:pPr algn="l"/>
            <a:r>
              <a:rPr lang="en-US" sz="2000" dirty="0"/>
              <a:t>LESSONS LEARNT FROM EIP ASSESSMENTS</a:t>
            </a:r>
          </a:p>
        </p:txBody>
      </p:sp>
      <p:sp>
        <p:nvSpPr>
          <p:cNvPr id="4" name="Slide Number Placeholder 3"/>
          <p:cNvSpPr>
            <a:spLocks noGrp="1"/>
          </p:cNvSpPr>
          <p:nvPr>
            <p:ph type="sldNum" sz="quarter" idx="12"/>
          </p:nvPr>
        </p:nvSpPr>
        <p:spPr/>
        <p:txBody>
          <a:bodyPr/>
          <a:lstStyle/>
          <a:p>
            <a:fld id="{E7BB3053-6EDB-AE4B-B919-37206FDEF572}" type="slidenum">
              <a:rPr lang="fr-FR" smtClean="0"/>
              <a:pPr/>
              <a:t>11</a:t>
            </a:fld>
            <a:endParaRPr lang="fr-FR"/>
          </a:p>
        </p:txBody>
      </p:sp>
      <p:sp>
        <p:nvSpPr>
          <p:cNvPr id="8" name="Title 1">
            <a:extLst>
              <a:ext uri="{FF2B5EF4-FFF2-40B4-BE49-F238E27FC236}">
                <a16:creationId xmlns:a16="http://schemas.microsoft.com/office/drawing/2014/main" id="{20755DDC-BA7A-1446-94A0-F363B2BA953A}"/>
              </a:ext>
            </a:extLst>
          </p:cNvPr>
          <p:cNvSpPr txBox="1">
            <a:spLocks/>
          </p:cNvSpPr>
          <p:nvPr/>
        </p:nvSpPr>
        <p:spPr>
          <a:xfrm>
            <a:off x="328971" y="1126522"/>
            <a:ext cx="2521805" cy="2082842"/>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2400" kern="1200">
                <a:solidFill>
                  <a:schemeClr val="bg1"/>
                </a:solidFill>
                <a:latin typeface="Helvetica" pitchFamily="2" charset="0"/>
                <a:ea typeface="+mj-ea"/>
                <a:cs typeface="+mj-cs"/>
              </a:defRPr>
            </a:lvl1pPr>
          </a:lstStyle>
          <a:p>
            <a:pPr algn="l"/>
            <a:r>
              <a:rPr lang="fr-FR" sz="2000" dirty="0">
                <a:solidFill>
                  <a:srgbClr val="68849B"/>
                </a:solidFill>
                <a:cs typeface="Aharoni" panose="02010803020104030203" pitchFamily="2" charset="-79"/>
              </a:rPr>
              <a:t>INSIGHTS FROM THE ASSESSMENT OF 50 INDUSTRIAL PARKS </a:t>
            </a:r>
            <a:r>
              <a:rPr lang="fr-FR" sz="2000" dirty="0">
                <a:solidFill>
                  <a:srgbClr val="A5C71A"/>
                </a:solidFill>
                <a:cs typeface="Aharoni" panose="02010803020104030203" pitchFamily="2" charset="-79"/>
              </a:rPr>
              <a:t>AGAINST 51 BENCHMARKS IN THE INTERNATIONAL EIP FRAMEWORK</a:t>
            </a:r>
          </a:p>
        </p:txBody>
      </p:sp>
      <p:pic>
        <p:nvPicPr>
          <p:cNvPr id="9" name="Picture 8">
            <a:extLst>
              <a:ext uri="{FF2B5EF4-FFF2-40B4-BE49-F238E27FC236}">
                <a16:creationId xmlns:a16="http://schemas.microsoft.com/office/drawing/2014/main" id="{2F1E012E-4B9D-0748-9F24-589B8E281D0C}"/>
              </a:ext>
            </a:extLst>
          </p:cNvPr>
          <p:cNvPicPr/>
          <p:nvPr/>
        </p:nvPicPr>
        <p:blipFill>
          <a:blip r:embed="rId2" cstate="print">
            <a:extLst>
              <a:ext uri="{28A0092B-C50C-407E-A947-70E740481C1C}">
                <a14:useLocalDpi xmlns:a14="http://schemas.microsoft.com/office/drawing/2010/main"/>
              </a:ext>
            </a:extLst>
          </a:blip>
          <a:stretch>
            <a:fillRect/>
          </a:stretch>
        </p:blipFill>
        <p:spPr>
          <a:xfrm>
            <a:off x="3096555" y="946929"/>
            <a:ext cx="5785665" cy="3681787"/>
          </a:xfrm>
          <a:prstGeom prst="rect">
            <a:avLst/>
          </a:prstGeom>
        </p:spPr>
      </p:pic>
      <p:sp>
        <p:nvSpPr>
          <p:cNvPr id="10" name="TextBox 9">
            <a:extLst>
              <a:ext uri="{FF2B5EF4-FFF2-40B4-BE49-F238E27FC236}">
                <a16:creationId xmlns:a16="http://schemas.microsoft.com/office/drawing/2014/main" id="{054B1467-7BEC-465B-BFC5-9DDEF7BC07D1}"/>
              </a:ext>
            </a:extLst>
          </p:cNvPr>
          <p:cNvSpPr txBox="1"/>
          <p:nvPr/>
        </p:nvSpPr>
        <p:spPr>
          <a:xfrm>
            <a:off x="328971" y="4120931"/>
            <a:ext cx="2521805" cy="577081"/>
          </a:xfrm>
          <a:prstGeom prst="rect">
            <a:avLst/>
          </a:prstGeom>
          <a:noFill/>
        </p:spPr>
        <p:txBody>
          <a:bodyPr wrap="square" rtlCol="0">
            <a:spAutoFit/>
          </a:bodyPr>
          <a:lstStyle/>
          <a:p>
            <a:pPr algn="l"/>
            <a:r>
              <a:rPr lang="en-GB" sz="1050" b="1" dirty="0">
                <a:latin typeface="Helvetica" panose="020B0604020202020204" pitchFamily="34" charset="0"/>
                <a:cs typeface="Helvetica" panose="020B0604020202020204" pitchFamily="34" charset="0"/>
              </a:rPr>
              <a:t>Source: </a:t>
            </a:r>
            <a:r>
              <a:rPr lang="en-GB" sz="1050" dirty="0">
                <a:latin typeface="Helvetica" panose="020B0604020202020204" pitchFamily="34" charset="0"/>
                <a:cs typeface="Helvetica" panose="020B0604020202020204" pitchFamily="34" charset="0"/>
              </a:rPr>
              <a:t>UNIDO (2020). Analysis of results from International EIP Framework assessments. </a:t>
            </a:r>
            <a:endParaRPr lang="x-none" sz="105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4238922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Link between Park Management Type and EIP Performance</a:t>
            </a:r>
          </a:p>
        </p:txBody>
      </p:sp>
      <p:sp>
        <p:nvSpPr>
          <p:cNvPr id="4" name="Slide Number Placeholder 3"/>
          <p:cNvSpPr>
            <a:spLocks noGrp="1"/>
          </p:cNvSpPr>
          <p:nvPr>
            <p:ph type="sldNum" sz="quarter" idx="12"/>
          </p:nvPr>
        </p:nvSpPr>
        <p:spPr/>
        <p:txBody>
          <a:bodyPr/>
          <a:lstStyle/>
          <a:p>
            <a:fld id="{E7BB3053-6EDB-AE4B-B919-37206FDEF572}" type="slidenum">
              <a:rPr lang="fr-FR" smtClean="0"/>
              <a:pPr/>
              <a:t>12</a:t>
            </a:fld>
            <a:endParaRPr lang="fr-FR"/>
          </a:p>
        </p:txBody>
      </p:sp>
      <p:pic>
        <p:nvPicPr>
          <p:cNvPr id="5" name="Picture 4">
            <a:extLst>
              <a:ext uri="{FF2B5EF4-FFF2-40B4-BE49-F238E27FC236}">
                <a16:creationId xmlns:a16="http://schemas.microsoft.com/office/drawing/2014/main" id="{E0AC6E0A-1C57-4EC0-8B8E-51365C05375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98898" y="989103"/>
            <a:ext cx="4488255" cy="3608924"/>
          </a:xfrm>
          <a:prstGeom prst="rect">
            <a:avLst/>
          </a:prstGeom>
        </p:spPr>
      </p:pic>
      <p:sp>
        <p:nvSpPr>
          <p:cNvPr id="6" name="Content Placeholder 2">
            <a:extLst>
              <a:ext uri="{FF2B5EF4-FFF2-40B4-BE49-F238E27FC236}">
                <a16:creationId xmlns:a16="http://schemas.microsoft.com/office/drawing/2014/main" id="{D588E641-AE13-410A-A0BA-F2761CE86F12}"/>
              </a:ext>
            </a:extLst>
          </p:cNvPr>
          <p:cNvSpPr txBox="1">
            <a:spLocks/>
          </p:cNvSpPr>
          <p:nvPr/>
        </p:nvSpPr>
        <p:spPr>
          <a:xfrm>
            <a:off x="4855881" y="1023428"/>
            <a:ext cx="4090895" cy="2018979"/>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800"/>
              </a:spcBef>
              <a:buNone/>
            </a:pPr>
            <a:r>
              <a:rPr lang="en-GB" sz="1600" b="1" dirty="0">
                <a:solidFill>
                  <a:srgbClr val="A5C71A"/>
                </a:solidFill>
                <a:latin typeface="Helvetica" panose="020B0604020202020204" pitchFamily="34" charset="0"/>
                <a:cs typeface="Helvetica" panose="020B0604020202020204" pitchFamily="34" charset="0"/>
              </a:rPr>
              <a:t>Industrial parks managed by PPPs and private sectors have a higher average total EIP score than parks managed by public sector. </a:t>
            </a:r>
          </a:p>
        </p:txBody>
      </p:sp>
      <p:sp>
        <p:nvSpPr>
          <p:cNvPr id="7" name="TextBox 6">
            <a:extLst>
              <a:ext uri="{FF2B5EF4-FFF2-40B4-BE49-F238E27FC236}">
                <a16:creationId xmlns:a16="http://schemas.microsoft.com/office/drawing/2014/main" id="{CD20545B-2919-46F9-9EC2-398C8A9D70B4}"/>
              </a:ext>
            </a:extLst>
          </p:cNvPr>
          <p:cNvSpPr txBox="1"/>
          <p:nvPr/>
        </p:nvSpPr>
        <p:spPr>
          <a:xfrm>
            <a:off x="4855881" y="2231263"/>
            <a:ext cx="3886467" cy="461665"/>
          </a:xfrm>
          <a:prstGeom prst="rect">
            <a:avLst/>
          </a:prstGeom>
          <a:noFill/>
        </p:spPr>
        <p:txBody>
          <a:bodyPr wrap="square" rtlCol="0">
            <a:spAutoFit/>
          </a:bodyPr>
          <a:lstStyle/>
          <a:p>
            <a:pPr algn="l"/>
            <a:r>
              <a:rPr lang="en-GB" sz="1200" dirty="0">
                <a:latin typeface="Helvetica" panose="020B0604020202020204" pitchFamily="34" charset="0"/>
                <a:cs typeface="Helvetica" panose="020B0604020202020204" pitchFamily="34" charset="0"/>
              </a:rPr>
              <a:t>Each dot represents industrial park assessed to date by UNIDO against International EIP Framework.</a:t>
            </a:r>
          </a:p>
        </p:txBody>
      </p:sp>
      <p:sp>
        <p:nvSpPr>
          <p:cNvPr id="8" name="Speech Bubble: Rectangle with Corners Rounded 8">
            <a:extLst>
              <a:ext uri="{FF2B5EF4-FFF2-40B4-BE49-F238E27FC236}">
                <a16:creationId xmlns:a16="http://schemas.microsoft.com/office/drawing/2014/main" id="{02CD939D-F1A6-47E9-A6A5-506346CE1E37}"/>
              </a:ext>
            </a:extLst>
          </p:cNvPr>
          <p:cNvSpPr/>
          <p:nvPr/>
        </p:nvSpPr>
        <p:spPr>
          <a:xfrm>
            <a:off x="5022561" y="2874542"/>
            <a:ext cx="3719788" cy="1249224"/>
          </a:xfrm>
          <a:prstGeom prst="wedgeRoundRectCallout">
            <a:avLst>
              <a:gd name="adj1" fmla="val -19136"/>
              <a:gd name="adj2" fmla="val 10013"/>
              <a:gd name="adj3" fmla="val 16667"/>
            </a:avLst>
          </a:prstGeom>
          <a:solidFill>
            <a:srgbClr val="A5C71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800" b="1" dirty="0"/>
              <a:t>KEY MESSAGE:</a:t>
            </a:r>
            <a:r>
              <a:rPr lang="en-GB" sz="1800" dirty="0"/>
              <a:t> </a:t>
            </a:r>
          </a:p>
          <a:p>
            <a:pPr algn="ctr"/>
            <a:r>
              <a:rPr lang="en-GB" sz="1800" dirty="0"/>
              <a:t>Whatever the park management type, industrial parks should be</a:t>
            </a:r>
            <a:br>
              <a:rPr lang="en-GB" sz="1800" dirty="0"/>
            </a:br>
            <a:r>
              <a:rPr lang="en-GB" sz="1800" dirty="0"/>
              <a:t>“</a:t>
            </a:r>
            <a:r>
              <a:rPr lang="en-GB" sz="1800" b="1" dirty="0"/>
              <a:t>run like a business</a:t>
            </a:r>
            <a:r>
              <a:rPr lang="en-GB" sz="1800" dirty="0"/>
              <a:t>”</a:t>
            </a:r>
          </a:p>
        </p:txBody>
      </p:sp>
      <p:sp>
        <p:nvSpPr>
          <p:cNvPr id="9" name="TextBox 8">
            <a:extLst>
              <a:ext uri="{FF2B5EF4-FFF2-40B4-BE49-F238E27FC236}">
                <a16:creationId xmlns:a16="http://schemas.microsoft.com/office/drawing/2014/main" id="{054B1467-7BEC-465B-BFC5-9DDEF7BC07D1}"/>
              </a:ext>
            </a:extLst>
          </p:cNvPr>
          <p:cNvSpPr txBox="1"/>
          <p:nvPr/>
        </p:nvSpPr>
        <p:spPr>
          <a:xfrm>
            <a:off x="4855881" y="4336375"/>
            <a:ext cx="4299027" cy="430887"/>
          </a:xfrm>
          <a:prstGeom prst="rect">
            <a:avLst/>
          </a:prstGeom>
          <a:noFill/>
        </p:spPr>
        <p:txBody>
          <a:bodyPr wrap="square" rtlCol="0">
            <a:spAutoFit/>
          </a:bodyPr>
          <a:lstStyle/>
          <a:p>
            <a:pPr algn="l"/>
            <a:r>
              <a:rPr lang="en-GB" sz="1050" b="1" dirty="0">
                <a:latin typeface="Helvetica" panose="020B0604020202020204" pitchFamily="34" charset="0"/>
                <a:cs typeface="Helvetica" panose="020B0604020202020204" pitchFamily="34" charset="0"/>
              </a:rPr>
              <a:t>Source: </a:t>
            </a:r>
            <a:r>
              <a:rPr lang="en-GB" sz="1050" dirty="0">
                <a:latin typeface="Helvetica" panose="020B0604020202020204" pitchFamily="34" charset="0"/>
                <a:cs typeface="Helvetica" panose="020B0604020202020204" pitchFamily="34" charset="0"/>
              </a:rPr>
              <a:t>UNIDO (2020). Analysis of results from International EIP Framework assessments. </a:t>
            </a:r>
            <a:endParaRPr lang="x-none" sz="1050" dirty="0">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1085777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F6A4-7DAC-574C-BE34-4766A6DB95BE}"/>
              </a:ext>
            </a:extLst>
          </p:cNvPr>
          <p:cNvSpPr>
            <a:spLocks noGrp="1"/>
          </p:cNvSpPr>
          <p:nvPr>
            <p:ph type="ctrTitle"/>
          </p:nvPr>
        </p:nvSpPr>
        <p:spPr>
          <a:xfrm>
            <a:off x="212785" y="2098916"/>
            <a:ext cx="6492815" cy="1159384"/>
          </a:xfrm>
        </p:spPr>
        <p:txBody>
          <a:bodyPr/>
          <a:lstStyle/>
          <a:p>
            <a:r>
              <a:rPr lang="en-US" sz="2200" dirty="0"/>
              <a:t>GEIPP Programme </a:t>
            </a:r>
            <a:r>
              <a:rPr lang="en-US" sz="2200" b="1" dirty="0"/>
              <a:t>Country-level Interventions</a:t>
            </a:r>
          </a:p>
        </p:txBody>
      </p:sp>
      <p:sp>
        <p:nvSpPr>
          <p:cNvPr id="4" name="Slide Number Placeholder 3">
            <a:extLst>
              <a:ext uri="{FF2B5EF4-FFF2-40B4-BE49-F238E27FC236}">
                <a16:creationId xmlns:a16="http://schemas.microsoft.com/office/drawing/2014/main" id="{B50DB669-F4BA-3C48-8C0D-B9B6903DB6B0}"/>
              </a:ext>
            </a:extLst>
          </p:cNvPr>
          <p:cNvSpPr>
            <a:spLocks noGrp="1"/>
          </p:cNvSpPr>
          <p:nvPr>
            <p:ph type="sldNum" sz="quarter" idx="12"/>
          </p:nvPr>
        </p:nvSpPr>
        <p:spPr/>
        <p:txBody>
          <a:bodyPr/>
          <a:lstStyle/>
          <a:p>
            <a:fld id="{177895B5-A48A-3D42-AA19-3756A3688624}" type="slidenum">
              <a:rPr lang="fr-FR" smtClean="0"/>
              <a:pPr/>
              <a:t>13</a:t>
            </a:fld>
            <a:endParaRPr lang="fr-FR"/>
          </a:p>
        </p:txBody>
      </p:sp>
    </p:spTree>
    <p:extLst>
      <p:ext uri="{BB962C8B-B14F-4D97-AF65-F5344CB8AC3E}">
        <p14:creationId xmlns:p14="http://schemas.microsoft.com/office/powerpoint/2010/main" val="41124825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5091" y="89971"/>
            <a:ext cx="5837257" cy="678047"/>
          </a:xfrm>
        </p:spPr>
        <p:txBody>
          <a:bodyPr>
            <a:normAutofit/>
          </a:bodyPr>
          <a:lstStyle/>
          <a:p>
            <a:pPr algn="l"/>
            <a:r>
              <a:rPr lang="en-US" dirty="0"/>
              <a:t>KEY COMPONENTS OF EIPs</a:t>
            </a:r>
          </a:p>
        </p:txBody>
      </p:sp>
      <p:sp>
        <p:nvSpPr>
          <p:cNvPr id="4" name="Slide Number Placeholder 3"/>
          <p:cNvSpPr>
            <a:spLocks noGrp="1"/>
          </p:cNvSpPr>
          <p:nvPr>
            <p:ph type="sldNum" sz="quarter" idx="12"/>
          </p:nvPr>
        </p:nvSpPr>
        <p:spPr/>
        <p:txBody>
          <a:bodyPr/>
          <a:lstStyle/>
          <a:p>
            <a:fld id="{E7BB3053-6EDB-AE4B-B919-37206FDEF572}" type="slidenum">
              <a:rPr lang="fr-FR" smtClean="0"/>
              <a:pPr/>
              <a:t>14</a:t>
            </a:fld>
            <a:endParaRPr lang="fr-FR"/>
          </a:p>
        </p:txBody>
      </p:sp>
      <p:grpSp>
        <p:nvGrpSpPr>
          <p:cNvPr id="3" name="Group 2"/>
          <p:cNvGrpSpPr/>
          <p:nvPr/>
        </p:nvGrpSpPr>
        <p:grpSpPr>
          <a:xfrm>
            <a:off x="1939502" y="1237049"/>
            <a:ext cx="4848300" cy="3392692"/>
            <a:chOff x="1907686" y="908661"/>
            <a:chExt cx="5158723" cy="3830757"/>
          </a:xfrm>
        </p:grpSpPr>
        <p:grpSp>
          <p:nvGrpSpPr>
            <p:cNvPr id="31" name="Group 30">
              <a:extLst>
                <a:ext uri="{FF2B5EF4-FFF2-40B4-BE49-F238E27FC236}">
                  <a16:creationId xmlns:a16="http://schemas.microsoft.com/office/drawing/2014/main" id="{B6158420-172B-43B4-B117-634DA4065E30}"/>
                </a:ext>
              </a:extLst>
            </p:cNvPr>
            <p:cNvGrpSpPr/>
            <p:nvPr/>
          </p:nvGrpSpPr>
          <p:grpSpPr>
            <a:xfrm>
              <a:off x="1925706" y="1225423"/>
              <a:ext cx="5086697" cy="3202493"/>
              <a:chOff x="395536" y="1799376"/>
              <a:chExt cx="6932558" cy="4346901"/>
            </a:xfrm>
          </p:grpSpPr>
          <p:sp>
            <p:nvSpPr>
              <p:cNvPr id="32" name="Rectangle: Rounded Corners 4">
                <a:extLst>
                  <a:ext uri="{FF2B5EF4-FFF2-40B4-BE49-F238E27FC236}">
                    <a16:creationId xmlns:a16="http://schemas.microsoft.com/office/drawing/2014/main" id="{273A2D8F-86AF-424E-B279-6889A456C6CD}"/>
                  </a:ext>
                </a:extLst>
              </p:cNvPr>
              <p:cNvSpPr/>
              <p:nvPr/>
            </p:nvSpPr>
            <p:spPr>
              <a:xfrm>
                <a:off x="4605939" y="1831511"/>
                <a:ext cx="1293732" cy="4314766"/>
              </a:xfrm>
              <a:prstGeom prst="roundRect">
                <a:avLst/>
              </a:prstGeom>
              <a:solidFill>
                <a:srgbClr val="70AD47"/>
              </a:solidFill>
              <a:ln w="12700" cap="flat" cmpd="sng" algn="ctr">
                <a:noFill/>
                <a:prstDash val="solid"/>
                <a:miter lim="800000"/>
              </a:ln>
              <a:effectLst/>
            </p:spPr>
            <p:txBody>
              <a:bodyPr rtlCol="0" anchor="ctr"/>
              <a:lstStyle/>
              <a:p>
                <a:pPr algn="ctr" defTabSz="342900">
                  <a:defRPr/>
                </a:pPr>
                <a:endParaRPr lang="en-AU" sz="1100" kern="0">
                  <a:solidFill>
                    <a:prstClr val="white"/>
                  </a:solidFill>
                  <a:latin typeface="Calibri" panose="020F0502020204030204"/>
                  <a:cs typeface="Arial" charset="0"/>
                </a:endParaRPr>
              </a:p>
            </p:txBody>
          </p:sp>
          <p:sp>
            <p:nvSpPr>
              <p:cNvPr id="33" name="Rectangle: Rounded Corners 5">
                <a:extLst>
                  <a:ext uri="{FF2B5EF4-FFF2-40B4-BE49-F238E27FC236}">
                    <a16:creationId xmlns:a16="http://schemas.microsoft.com/office/drawing/2014/main" id="{6A16E860-DA12-4C48-B6B2-B9183EE00034}"/>
                  </a:ext>
                </a:extLst>
              </p:cNvPr>
              <p:cNvSpPr/>
              <p:nvPr/>
            </p:nvSpPr>
            <p:spPr>
              <a:xfrm>
                <a:off x="395536" y="1809187"/>
                <a:ext cx="1260000" cy="4314768"/>
              </a:xfrm>
              <a:prstGeom prst="roundRect">
                <a:avLst/>
              </a:prstGeom>
              <a:solidFill>
                <a:srgbClr val="ED7D31"/>
              </a:solidFill>
              <a:ln w="12700" cap="flat" cmpd="sng" algn="ctr">
                <a:noFill/>
                <a:prstDash val="solid"/>
                <a:miter lim="800000"/>
              </a:ln>
              <a:effectLst/>
            </p:spPr>
            <p:txBody>
              <a:bodyPr rtlCol="0" anchor="ctr"/>
              <a:lstStyle/>
              <a:p>
                <a:pPr algn="ctr" defTabSz="342900">
                  <a:defRPr/>
                </a:pPr>
                <a:endParaRPr lang="en-AU" sz="1100" kern="0">
                  <a:solidFill>
                    <a:prstClr val="white"/>
                  </a:solidFill>
                  <a:latin typeface="Calibri" panose="020F0502020204030204"/>
                  <a:cs typeface="Arial" charset="0"/>
                </a:endParaRPr>
              </a:p>
            </p:txBody>
          </p:sp>
          <p:sp>
            <p:nvSpPr>
              <p:cNvPr id="34" name="Rectangle: Rounded Corners 6">
                <a:extLst>
                  <a:ext uri="{FF2B5EF4-FFF2-40B4-BE49-F238E27FC236}">
                    <a16:creationId xmlns:a16="http://schemas.microsoft.com/office/drawing/2014/main" id="{6C011214-D19C-4965-8534-22936C6152FC}"/>
                  </a:ext>
                </a:extLst>
              </p:cNvPr>
              <p:cNvSpPr/>
              <p:nvPr/>
            </p:nvSpPr>
            <p:spPr>
              <a:xfrm>
                <a:off x="1771217" y="1799376"/>
                <a:ext cx="1260000" cy="4314767"/>
              </a:xfrm>
              <a:prstGeom prst="roundRect">
                <a:avLst/>
              </a:prstGeom>
              <a:solidFill>
                <a:srgbClr val="FFC000"/>
              </a:solidFill>
              <a:ln w="12700" cap="flat" cmpd="sng" algn="ctr">
                <a:noFill/>
                <a:prstDash val="solid"/>
                <a:miter lim="800000"/>
              </a:ln>
              <a:effectLst/>
            </p:spPr>
            <p:txBody>
              <a:bodyPr rtlCol="0" anchor="ctr"/>
              <a:lstStyle/>
              <a:p>
                <a:pPr algn="ctr" defTabSz="342900">
                  <a:defRPr/>
                </a:pPr>
                <a:endParaRPr lang="en-AU" sz="1100" kern="0">
                  <a:solidFill>
                    <a:prstClr val="white"/>
                  </a:solidFill>
                  <a:latin typeface="Calibri" panose="020F0502020204030204"/>
                  <a:cs typeface="Arial" charset="0"/>
                </a:endParaRPr>
              </a:p>
            </p:txBody>
          </p:sp>
          <p:sp>
            <p:nvSpPr>
              <p:cNvPr id="35" name="Rectangle: Rounded Corners 7">
                <a:extLst>
                  <a:ext uri="{FF2B5EF4-FFF2-40B4-BE49-F238E27FC236}">
                    <a16:creationId xmlns:a16="http://schemas.microsoft.com/office/drawing/2014/main" id="{DDF3AB14-9F37-4FEE-AA67-0CE91D78439B}"/>
                  </a:ext>
                </a:extLst>
              </p:cNvPr>
              <p:cNvSpPr/>
              <p:nvPr/>
            </p:nvSpPr>
            <p:spPr>
              <a:xfrm>
                <a:off x="6068094" y="1799376"/>
                <a:ext cx="1260000" cy="4333793"/>
              </a:xfrm>
              <a:prstGeom prst="roundRect">
                <a:avLst/>
              </a:prstGeom>
              <a:solidFill>
                <a:sysClr val="window" lastClr="FFFFFF">
                  <a:lumMod val="50000"/>
                </a:sysClr>
              </a:solidFill>
              <a:ln w="12700" cap="flat" cmpd="sng" algn="ctr">
                <a:noFill/>
                <a:prstDash val="solid"/>
                <a:miter lim="800000"/>
              </a:ln>
              <a:effectLst/>
            </p:spPr>
            <p:txBody>
              <a:bodyPr rtlCol="0" anchor="ctr"/>
              <a:lstStyle/>
              <a:p>
                <a:pPr algn="ctr" defTabSz="342900">
                  <a:defRPr/>
                </a:pPr>
                <a:endParaRPr lang="en-AU" sz="1100" kern="0">
                  <a:solidFill>
                    <a:prstClr val="white"/>
                  </a:solidFill>
                  <a:latin typeface="Calibri" panose="020F0502020204030204"/>
                  <a:cs typeface="Arial" charset="0"/>
                </a:endParaRPr>
              </a:p>
            </p:txBody>
          </p:sp>
          <p:sp>
            <p:nvSpPr>
              <p:cNvPr id="36" name="Rectangle: Rounded Corners 8">
                <a:extLst>
                  <a:ext uri="{FF2B5EF4-FFF2-40B4-BE49-F238E27FC236}">
                    <a16:creationId xmlns:a16="http://schemas.microsoft.com/office/drawing/2014/main" id="{BB4148CD-A4C5-43C1-A664-8473E595B05B}"/>
                  </a:ext>
                </a:extLst>
              </p:cNvPr>
              <p:cNvSpPr/>
              <p:nvPr/>
            </p:nvSpPr>
            <p:spPr>
              <a:xfrm>
                <a:off x="3200032" y="1814264"/>
                <a:ext cx="1260000" cy="4314767"/>
              </a:xfrm>
              <a:prstGeom prst="roundRect">
                <a:avLst/>
              </a:prstGeom>
              <a:solidFill>
                <a:srgbClr val="4472C4"/>
              </a:solidFill>
              <a:ln w="12700" cap="flat" cmpd="sng" algn="ctr">
                <a:noFill/>
                <a:prstDash val="solid"/>
                <a:miter lim="800000"/>
              </a:ln>
              <a:effectLst/>
            </p:spPr>
            <p:txBody>
              <a:bodyPr rtlCol="0" anchor="ctr"/>
              <a:lstStyle/>
              <a:p>
                <a:pPr algn="ctr" defTabSz="342900">
                  <a:defRPr/>
                </a:pPr>
                <a:endParaRPr lang="en-AU" sz="1100" kern="0">
                  <a:solidFill>
                    <a:prstClr val="white"/>
                  </a:solidFill>
                  <a:latin typeface="Calibri" panose="020F0502020204030204"/>
                  <a:cs typeface="Arial" charset="0"/>
                </a:endParaRPr>
              </a:p>
            </p:txBody>
          </p:sp>
          <p:sp>
            <p:nvSpPr>
              <p:cNvPr id="38" name="TextBox 37">
                <a:extLst>
                  <a:ext uri="{FF2B5EF4-FFF2-40B4-BE49-F238E27FC236}">
                    <a16:creationId xmlns:a16="http://schemas.microsoft.com/office/drawing/2014/main" id="{6E13EA90-B1FF-4B38-A5E9-F43223CCF3D6}"/>
                  </a:ext>
                </a:extLst>
              </p:cNvPr>
              <p:cNvSpPr txBox="1"/>
              <p:nvPr/>
            </p:nvSpPr>
            <p:spPr>
              <a:xfrm>
                <a:off x="1761523" y="3210309"/>
                <a:ext cx="1278082" cy="933468"/>
              </a:xfrm>
              <a:prstGeom prst="rect">
                <a:avLst/>
              </a:prstGeom>
              <a:noFill/>
            </p:spPr>
            <p:txBody>
              <a:bodyPr wrap="square" rtlCol="0">
                <a:spAutoFit/>
              </a:bodyPr>
              <a:lstStyle/>
              <a:p>
                <a:pPr algn="ctr" defTabSz="342900"/>
                <a:r>
                  <a:rPr lang="en-AU" sz="900" dirty="0">
                    <a:solidFill>
                      <a:prstClr val="white"/>
                    </a:solidFill>
                    <a:latin typeface="Calibri" panose="020F0502020204030204"/>
                    <a:cs typeface="Arial" charset="0"/>
                  </a:rPr>
                  <a:t>Resource efficient and </a:t>
                </a:r>
                <a:br>
                  <a:rPr lang="en-AU" sz="900" dirty="0">
                    <a:solidFill>
                      <a:prstClr val="white"/>
                    </a:solidFill>
                    <a:latin typeface="Calibri" panose="020F0502020204030204"/>
                    <a:cs typeface="Arial" charset="0"/>
                  </a:rPr>
                </a:br>
                <a:r>
                  <a:rPr lang="en-AU" sz="900" dirty="0">
                    <a:solidFill>
                      <a:prstClr val="white"/>
                    </a:solidFill>
                    <a:latin typeface="Calibri" panose="020F0502020204030204"/>
                    <a:cs typeface="Arial" charset="0"/>
                  </a:rPr>
                  <a:t>cleaner production</a:t>
                </a:r>
              </a:p>
            </p:txBody>
          </p:sp>
          <p:sp>
            <p:nvSpPr>
              <p:cNvPr id="39" name="TextBox 38">
                <a:extLst>
                  <a:ext uri="{FF2B5EF4-FFF2-40B4-BE49-F238E27FC236}">
                    <a16:creationId xmlns:a16="http://schemas.microsoft.com/office/drawing/2014/main" id="{6ED822D6-5D97-40F5-BD7C-77185E8E581F}"/>
                  </a:ext>
                </a:extLst>
              </p:cNvPr>
              <p:cNvSpPr txBox="1"/>
              <p:nvPr/>
            </p:nvSpPr>
            <p:spPr>
              <a:xfrm>
                <a:off x="3209356" y="3293463"/>
                <a:ext cx="1278084" cy="733438"/>
              </a:xfrm>
              <a:prstGeom prst="rect">
                <a:avLst/>
              </a:prstGeom>
              <a:noFill/>
            </p:spPr>
            <p:txBody>
              <a:bodyPr wrap="square" rtlCol="0">
                <a:spAutoFit/>
              </a:bodyPr>
              <a:lstStyle/>
              <a:p>
                <a:pPr algn="ctr" defTabSz="342900"/>
                <a:r>
                  <a:rPr lang="en-AU" sz="900" dirty="0">
                    <a:solidFill>
                      <a:prstClr val="white"/>
                    </a:solidFill>
                    <a:latin typeface="Calibri" panose="020F0502020204030204"/>
                    <a:cs typeface="Arial" charset="0"/>
                  </a:rPr>
                  <a:t>Industrial and infrastructure synergies</a:t>
                </a:r>
              </a:p>
            </p:txBody>
          </p:sp>
          <p:sp>
            <p:nvSpPr>
              <p:cNvPr id="40" name="TextBox 39">
                <a:extLst>
                  <a:ext uri="{FF2B5EF4-FFF2-40B4-BE49-F238E27FC236}">
                    <a16:creationId xmlns:a16="http://schemas.microsoft.com/office/drawing/2014/main" id="{7F7DAD10-39F4-4AC2-9548-23A482617214}"/>
                  </a:ext>
                </a:extLst>
              </p:cNvPr>
              <p:cNvSpPr txBox="1"/>
              <p:nvPr/>
            </p:nvSpPr>
            <p:spPr>
              <a:xfrm>
                <a:off x="6086175" y="3281696"/>
                <a:ext cx="1241919" cy="733438"/>
              </a:xfrm>
              <a:prstGeom prst="rect">
                <a:avLst/>
              </a:prstGeom>
              <a:noFill/>
            </p:spPr>
            <p:txBody>
              <a:bodyPr wrap="square" rtlCol="0">
                <a:spAutoFit/>
              </a:bodyPr>
              <a:lstStyle/>
              <a:p>
                <a:pPr algn="ctr" defTabSz="342900"/>
                <a:r>
                  <a:rPr lang="en-AU" sz="900" dirty="0">
                    <a:solidFill>
                      <a:prstClr val="white"/>
                    </a:solidFill>
                    <a:latin typeface="Calibri" panose="020F0502020204030204"/>
                    <a:cs typeface="Arial" charset="0"/>
                  </a:rPr>
                  <a:t>Spatial planning and zoning</a:t>
                </a:r>
              </a:p>
            </p:txBody>
          </p:sp>
          <p:sp>
            <p:nvSpPr>
              <p:cNvPr id="41" name="TextBox 40">
                <a:extLst>
                  <a:ext uri="{FF2B5EF4-FFF2-40B4-BE49-F238E27FC236}">
                    <a16:creationId xmlns:a16="http://schemas.microsoft.com/office/drawing/2014/main" id="{732BDA5B-1365-48DB-A3B6-8B001DD46317}"/>
                  </a:ext>
                </a:extLst>
              </p:cNvPr>
              <p:cNvSpPr txBox="1"/>
              <p:nvPr/>
            </p:nvSpPr>
            <p:spPr>
              <a:xfrm>
                <a:off x="395537" y="3241960"/>
                <a:ext cx="1260000" cy="933468"/>
              </a:xfrm>
              <a:prstGeom prst="rect">
                <a:avLst/>
              </a:prstGeom>
              <a:noFill/>
            </p:spPr>
            <p:txBody>
              <a:bodyPr wrap="square" rtlCol="0">
                <a:spAutoFit/>
              </a:bodyPr>
              <a:lstStyle/>
              <a:p>
                <a:pPr algn="ctr" defTabSz="342900"/>
                <a:r>
                  <a:rPr lang="en-AU" sz="900" dirty="0">
                    <a:solidFill>
                      <a:prstClr val="white"/>
                    </a:solidFill>
                    <a:latin typeface="Calibri" panose="020F0502020204030204"/>
                    <a:cs typeface="Arial" charset="0"/>
                  </a:rPr>
                  <a:t>Park management services and governance</a:t>
                </a:r>
              </a:p>
            </p:txBody>
          </p:sp>
          <p:sp>
            <p:nvSpPr>
              <p:cNvPr id="42" name="TextBox 41">
                <a:extLst>
                  <a:ext uri="{FF2B5EF4-FFF2-40B4-BE49-F238E27FC236}">
                    <a16:creationId xmlns:a16="http://schemas.microsoft.com/office/drawing/2014/main" id="{D525C6EF-9313-421D-B97C-678C72AC416C}"/>
                  </a:ext>
                </a:extLst>
              </p:cNvPr>
              <p:cNvSpPr txBox="1"/>
              <p:nvPr/>
            </p:nvSpPr>
            <p:spPr>
              <a:xfrm>
                <a:off x="4559126" y="3212389"/>
                <a:ext cx="1380414" cy="933468"/>
              </a:xfrm>
              <a:prstGeom prst="rect">
                <a:avLst/>
              </a:prstGeom>
              <a:noFill/>
            </p:spPr>
            <p:txBody>
              <a:bodyPr wrap="square" rtlCol="0">
                <a:spAutoFit/>
              </a:bodyPr>
              <a:lstStyle/>
              <a:p>
                <a:pPr algn="ctr" defTabSz="342900"/>
                <a:r>
                  <a:rPr lang="en-AU" sz="900" dirty="0">
                    <a:solidFill>
                      <a:prstClr val="white"/>
                    </a:solidFill>
                    <a:latin typeface="Calibri" panose="020F0502020204030204"/>
                    <a:cs typeface="Arial" charset="0"/>
                  </a:rPr>
                  <a:t>Healthy and integrated work force, industry urban synergies</a:t>
                </a:r>
              </a:p>
            </p:txBody>
          </p:sp>
          <p:pic>
            <p:nvPicPr>
              <p:cNvPr id="43" name="Picture 42">
                <a:extLst>
                  <a:ext uri="{FF2B5EF4-FFF2-40B4-BE49-F238E27FC236}">
                    <a16:creationId xmlns:a16="http://schemas.microsoft.com/office/drawing/2014/main" id="{91599FFD-54D7-448C-8607-F0E259E691AB}"/>
                  </a:ext>
                </a:extLst>
              </p:cNvPr>
              <p:cNvPicPr>
                <a:picLocks noChangeAspect="1"/>
              </p:cNvPicPr>
              <p:nvPr/>
            </p:nvPicPr>
            <p:blipFill>
              <a:blip r:embed="rId2"/>
              <a:stretch>
                <a:fillRect/>
              </a:stretch>
            </p:blipFill>
            <p:spPr>
              <a:xfrm>
                <a:off x="4786234" y="2029959"/>
                <a:ext cx="955170" cy="900000"/>
              </a:xfrm>
              <a:prstGeom prst="rect">
                <a:avLst/>
              </a:prstGeom>
            </p:spPr>
          </p:pic>
          <p:pic>
            <p:nvPicPr>
              <p:cNvPr id="44" name="Picture 43">
                <a:extLst>
                  <a:ext uri="{FF2B5EF4-FFF2-40B4-BE49-F238E27FC236}">
                    <a16:creationId xmlns:a16="http://schemas.microsoft.com/office/drawing/2014/main" id="{0FC12BC1-96F0-4CD5-A015-FE07183BBDE3}"/>
                  </a:ext>
                </a:extLst>
              </p:cNvPr>
              <p:cNvPicPr>
                <a:picLocks noChangeAspect="1"/>
              </p:cNvPicPr>
              <p:nvPr/>
            </p:nvPicPr>
            <p:blipFill>
              <a:blip r:embed="rId3">
                <a:duotone>
                  <a:srgbClr val="FFC000">
                    <a:shade val="45000"/>
                    <a:satMod val="135000"/>
                  </a:srgbClr>
                  <a:prstClr val="white"/>
                </a:duotone>
              </a:blip>
              <a:stretch>
                <a:fillRect/>
              </a:stretch>
            </p:blipFill>
            <p:spPr>
              <a:xfrm>
                <a:off x="1990674" y="1994253"/>
                <a:ext cx="900000" cy="900000"/>
              </a:xfrm>
              <a:prstGeom prst="rect">
                <a:avLst/>
              </a:prstGeom>
            </p:spPr>
          </p:pic>
          <p:pic>
            <p:nvPicPr>
              <p:cNvPr id="45" name="Picture 44">
                <a:extLst>
                  <a:ext uri="{FF2B5EF4-FFF2-40B4-BE49-F238E27FC236}">
                    <a16:creationId xmlns:a16="http://schemas.microsoft.com/office/drawing/2014/main" id="{C6BED002-68C4-4D74-BD42-B6E615FA4A6F}"/>
                  </a:ext>
                </a:extLst>
              </p:cNvPr>
              <p:cNvPicPr>
                <a:picLocks noChangeAspect="1"/>
              </p:cNvPicPr>
              <p:nvPr/>
            </p:nvPicPr>
            <p:blipFill>
              <a:blip r:embed="rId4">
                <a:duotone>
                  <a:srgbClr val="ED7D31">
                    <a:shade val="45000"/>
                    <a:satMod val="135000"/>
                  </a:srgbClr>
                  <a:prstClr val="white"/>
                </a:duotone>
              </a:blip>
              <a:stretch>
                <a:fillRect/>
              </a:stretch>
            </p:blipFill>
            <p:spPr>
              <a:xfrm>
                <a:off x="601521" y="1967892"/>
                <a:ext cx="900000" cy="900000"/>
              </a:xfrm>
              <a:prstGeom prst="rect">
                <a:avLst/>
              </a:prstGeom>
            </p:spPr>
          </p:pic>
          <p:pic>
            <p:nvPicPr>
              <p:cNvPr id="46" name="Picture 45">
                <a:extLst>
                  <a:ext uri="{FF2B5EF4-FFF2-40B4-BE49-F238E27FC236}">
                    <a16:creationId xmlns:a16="http://schemas.microsoft.com/office/drawing/2014/main" id="{FC053998-C8AD-4A9C-AE38-6AFBBD2077A0}"/>
                  </a:ext>
                </a:extLst>
              </p:cNvPr>
              <p:cNvPicPr>
                <a:picLocks noChangeAspect="1"/>
              </p:cNvPicPr>
              <p:nvPr/>
            </p:nvPicPr>
            <p:blipFill>
              <a:blip r:embed="rId5">
                <a:duotone>
                  <a:srgbClr val="5B9BD5">
                    <a:shade val="45000"/>
                    <a:satMod val="135000"/>
                  </a:srgbClr>
                  <a:prstClr val="white"/>
                </a:duotone>
              </a:blip>
              <a:stretch>
                <a:fillRect/>
              </a:stretch>
            </p:blipFill>
            <p:spPr>
              <a:xfrm>
                <a:off x="3372596" y="1991482"/>
                <a:ext cx="931660" cy="900000"/>
              </a:xfrm>
              <a:prstGeom prst="rect">
                <a:avLst/>
              </a:prstGeom>
            </p:spPr>
          </p:pic>
          <p:pic>
            <p:nvPicPr>
              <p:cNvPr id="47" name="Picture 9">
                <a:extLst>
                  <a:ext uri="{FF2B5EF4-FFF2-40B4-BE49-F238E27FC236}">
                    <a16:creationId xmlns:a16="http://schemas.microsoft.com/office/drawing/2014/main" id="{E1E8EA7B-39DC-4F73-982B-42EA724D06E7}"/>
                  </a:ext>
                </a:extLst>
              </p:cNvPr>
              <p:cNvPicPr>
                <a:picLocks noChangeAspect="1" noChangeArrowheads="1"/>
              </p:cNvPicPr>
              <p:nvPr/>
            </p:nvPicPr>
            <p:blipFill>
              <a:blip r:embed="rId6"/>
              <a:srcRect/>
              <a:stretch>
                <a:fillRect/>
              </a:stretch>
            </p:blipFill>
            <p:spPr bwMode="auto">
              <a:xfrm>
                <a:off x="6192473" y="2026064"/>
                <a:ext cx="1011242" cy="8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grpSp>
        <p:sp>
          <p:nvSpPr>
            <p:cNvPr id="48" name="Arrow: Down 20">
              <a:extLst>
                <a:ext uri="{FF2B5EF4-FFF2-40B4-BE49-F238E27FC236}">
                  <a16:creationId xmlns:a16="http://schemas.microsoft.com/office/drawing/2014/main" id="{F9A88FBE-14A3-430D-87BB-0EB42910FA7C}"/>
                </a:ext>
              </a:extLst>
            </p:cNvPr>
            <p:cNvSpPr/>
            <p:nvPr/>
          </p:nvSpPr>
          <p:spPr>
            <a:xfrm>
              <a:off x="1907686" y="908661"/>
              <a:ext cx="5086697" cy="327860"/>
            </a:xfrm>
            <a:prstGeom prst="downArrow">
              <a:avLst>
                <a:gd name="adj1" fmla="val 100000"/>
                <a:gd name="adj2" fmla="val 5000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100" dirty="0">
                <a:solidFill>
                  <a:prstClr val="black"/>
                </a:solidFill>
                <a:latin typeface="Calibri"/>
              </a:endParaRPr>
            </a:p>
          </p:txBody>
        </p:sp>
        <p:sp>
          <p:nvSpPr>
            <p:cNvPr id="49" name="TextBox 48">
              <a:extLst>
                <a:ext uri="{FF2B5EF4-FFF2-40B4-BE49-F238E27FC236}">
                  <a16:creationId xmlns:a16="http://schemas.microsoft.com/office/drawing/2014/main" id="{24768898-2DE5-4E4B-B095-8EAE5324D869}"/>
                </a:ext>
              </a:extLst>
            </p:cNvPr>
            <p:cNvSpPr txBox="1"/>
            <p:nvPr/>
          </p:nvSpPr>
          <p:spPr>
            <a:xfrm>
              <a:off x="1907686" y="916637"/>
              <a:ext cx="5086697" cy="212864"/>
            </a:xfrm>
            <a:prstGeom prst="rect">
              <a:avLst/>
            </a:prstGeom>
            <a:noFill/>
          </p:spPr>
          <p:txBody>
            <a:bodyPr wrap="square" rtlCol="0">
              <a:spAutoFit/>
            </a:bodyPr>
            <a:lstStyle/>
            <a:p>
              <a:pPr algn="ctr" defTabSz="342900"/>
              <a:r>
                <a:rPr lang="en-AU" sz="700" b="1" dirty="0">
                  <a:solidFill>
                    <a:prstClr val="black"/>
                  </a:solidFill>
                  <a:latin typeface="Calibri" panose="020F0502020204030204"/>
                  <a:cs typeface="Arial" charset="0"/>
                </a:rPr>
                <a:t>Top-down approaches: Governmental agencies as entry-point</a:t>
              </a:r>
            </a:p>
          </p:txBody>
        </p:sp>
        <p:sp>
          <p:nvSpPr>
            <p:cNvPr id="50" name="Arrow: Down 22">
              <a:extLst>
                <a:ext uri="{FF2B5EF4-FFF2-40B4-BE49-F238E27FC236}">
                  <a16:creationId xmlns:a16="http://schemas.microsoft.com/office/drawing/2014/main" id="{B75D4844-0DC1-48E5-855E-C96F286701F5}"/>
                </a:ext>
              </a:extLst>
            </p:cNvPr>
            <p:cNvSpPr/>
            <p:nvPr/>
          </p:nvSpPr>
          <p:spPr>
            <a:xfrm rot="10800000">
              <a:off x="1918520" y="4411558"/>
              <a:ext cx="5086697" cy="327860"/>
            </a:xfrm>
            <a:prstGeom prst="downArrow">
              <a:avLst>
                <a:gd name="adj1" fmla="val 100000"/>
                <a:gd name="adj2" fmla="val 50000"/>
              </a:avLst>
            </a:prstGeom>
            <a:solidFill>
              <a:schemeClr val="bg1">
                <a:lumMod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sz="1100" dirty="0">
                <a:solidFill>
                  <a:prstClr val="black"/>
                </a:solidFill>
                <a:latin typeface="Calibri"/>
              </a:endParaRPr>
            </a:p>
          </p:txBody>
        </p:sp>
        <p:sp>
          <p:nvSpPr>
            <p:cNvPr id="51" name="TextBox 50">
              <a:extLst>
                <a:ext uri="{FF2B5EF4-FFF2-40B4-BE49-F238E27FC236}">
                  <a16:creationId xmlns:a16="http://schemas.microsoft.com/office/drawing/2014/main" id="{4DB12CD8-2EFB-44F2-9219-AD9524033918}"/>
                </a:ext>
              </a:extLst>
            </p:cNvPr>
            <p:cNvSpPr txBox="1"/>
            <p:nvPr/>
          </p:nvSpPr>
          <p:spPr>
            <a:xfrm>
              <a:off x="1979712" y="4513874"/>
              <a:ext cx="5086697" cy="212864"/>
            </a:xfrm>
            <a:prstGeom prst="rect">
              <a:avLst/>
            </a:prstGeom>
            <a:noFill/>
          </p:spPr>
          <p:txBody>
            <a:bodyPr wrap="square" rtlCol="0">
              <a:spAutoFit/>
            </a:bodyPr>
            <a:lstStyle/>
            <a:p>
              <a:pPr algn="ctr" defTabSz="342900"/>
              <a:r>
                <a:rPr lang="en-AU" sz="700" b="1" dirty="0">
                  <a:solidFill>
                    <a:prstClr val="black"/>
                  </a:solidFill>
                  <a:latin typeface="Calibri" panose="020F0502020204030204"/>
                  <a:cs typeface="Arial" charset="0"/>
                </a:rPr>
                <a:t>Bottom-up approaches: Industrial parks as entry-point</a:t>
              </a:r>
            </a:p>
          </p:txBody>
        </p:sp>
      </p:grpSp>
    </p:spTree>
    <p:extLst>
      <p:ext uri="{BB962C8B-B14F-4D97-AF65-F5344CB8AC3E}">
        <p14:creationId xmlns:p14="http://schemas.microsoft.com/office/powerpoint/2010/main" val="3017445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UNIDO Support for EIP Transformation</a:t>
            </a:r>
          </a:p>
        </p:txBody>
      </p:sp>
      <p:sp>
        <p:nvSpPr>
          <p:cNvPr id="3" name="Content Placeholder 2"/>
          <p:cNvSpPr>
            <a:spLocks noGrp="1"/>
          </p:cNvSpPr>
          <p:nvPr>
            <p:ph idx="1"/>
          </p:nvPr>
        </p:nvSpPr>
        <p:spPr>
          <a:xfrm>
            <a:off x="561256" y="973769"/>
            <a:ext cx="8181092" cy="3420137"/>
          </a:xfrm>
        </p:spPr>
        <p:txBody>
          <a:bodyPr>
            <a:noAutofit/>
          </a:bodyPr>
          <a:lstStyle/>
          <a:p>
            <a:r>
              <a:rPr lang="en-US" sz="1600" b="1" dirty="0">
                <a:solidFill>
                  <a:srgbClr val="A5C71A"/>
                </a:solidFill>
              </a:rPr>
              <a:t>SCOPE INTERVENTIONS </a:t>
            </a:r>
            <a:r>
              <a:rPr lang="en-US" sz="1600" dirty="0"/>
              <a:t>to identify and prioritize EIP activities, which are most suitable and most effective for further stakeholder consideration. </a:t>
            </a:r>
          </a:p>
          <a:p>
            <a:r>
              <a:rPr lang="en-US" sz="1600" b="1" dirty="0">
                <a:solidFill>
                  <a:srgbClr val="A5C71A"/>
                </a:solidFill>
              </a:rPr>
              <a:t>AWARENESS RAISING </a:t>
            </a:r>
            <a:r>
              <a:rPr lang="en-US" sz="1600" dirty="0"/>
              <a:t>of the benefits and added value of EIPs as well as associated implementation processes amongst key private and public stakeholder groups.</a:t>
            </a:r>
          </a:p>
          <a:p>
            <a:r>
              <a:rPr lang="en-US" sz="1600" b="1" dirty="0">
                <a:solidFill>
                  <a:srgbClr val="A5C71A"/>
                </a:solidFill>
              </a:rPr>
              <a:t>PROVIDE POLICY SUPPORT </a:t>
            </a:r>
            <a:r>
              <a:rPr lang="en-US" sz="1600" dirty="0"/>
              <a:t>for translation of EIP concepts and associated practices into national policies and government decision-making processes; an enabling policy environment is crucial to ensure the successful development, implementation and perpetuation of EIP practices. </a:t>
            </a:r>
          </a:p>
          <a:p>
            <a:r>
              <a:rPr lang="en-US" sz="1600" b="1" dirty="0">
                <a:solidFill>
                  <a:srgbClr val="A5C71A"/>
                </a:solidFill>
              </a:rPr>
              <a:t>DEVELOPMENT AND ADVICE ON PARK MANAGEMENT STRUCTURES </a:t>
            </a:r>
            <a:r>
              <a:rPr lang="en-US" sz="1600" dirty="0"/>
              <a:t>to take care of a range of topics required to develop and operate an industrial park sustainably, to attract investments and to provide attractive working conditions; the formalization and sound functioning of a park management structure is a key prerequisite for an EIP. </a:t>
            </a:r>
          </a:p>
          <a:p>
            <a:endParaRPr lang="en-US" sz="1600" dirty="0"/>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BB3053-6EDB-AE4B-B919-37206FDEF572}"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15</a:t>
            </a:fld>
            <a:endParaRPr kumimoji="0" lang="fr-FR"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972148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UNIDO Support for EIP Transformation</a:t>
            </a:r>
          </a:p>
        </p:txBody>
      </p:sp>
      <p:sp>
        <p:nvSpPr>
          <p:cNvPr id="3" name="Content Placeholder 2"/>
          <p:cNvSpPr>
            <a:spLocks noGrp="1"/>
          </p:cNvSpPr>
          <p:nvPr>
            <p:ph idx="1"/>
          </p:nvPr>
        </p:nvSpPr>
        <p:spPr>
          <a:xfrm>
            <a:off x="481454" y="1161288"/>
            <a:ext cx="8181092" cy="3067709"/>
          </a:xfrm>
        </p:spPr>
        <p:txBody>
          <a:bodyPr>
            <a:noAutofit/>
          </a:bodyPr>
          <a:lstStyle/>
          <a:p>
            <a:r>
              <a:rPr lang="en-US" sz="1600" b="1" dirty="0">
                <a:solidFill>
                  <a:srgbClr val="A5C71A"/>
                </a:solidFill>
              </a:rPr>
              <a:t>PROVIDE TECHNICAL SUPPORT </a:t>
            </a:r>
            <a:r>
              <a:rPr lang="en-US" sz="1600" dirty="0"/>
              <a:t>to upscale resource efficiency and industrial synergies/symbiosis; RECP and industrial synergies increase efficiency and reduce risks to humans and the environment, both at the company and park levels; industrial synergies can be for instance shared infrastructures, services and utilities, or by-product and waste exchanges between companies. </a:t>
            </a:r>
          </a:p>
          <a:p>
            <a:r>
              <a:rPr lang="en-US" sz="1600" b="1" dirty="0">
                <a:solidFill>
                  <a:srgbClr val="A5C71A"/>
                </a:solidFill>
              </a:rPr>
              <a:t>UNDERTAKING PERFORMANCE MONITORING AND BENCHMARKING</a:t>
            </a:r>
            <a:r>
              <a:rPr lang="en-US" sz="1600" dirty="0">
                <a:solidFill>
                  <a:srgbClr val="A5C71A"/>
                </a:solidFill>
              </a:rPr>
              <a:t> </a:t>
            </a:r>
            <a:r>
              <a:rPr lang="en-US" sz="1600" dirty="0"/>
              <a:t>to track progress of EIPs against set objectives and thus demonstrate environmental, economic and social outcomes in an efficient, transparent and accountable manner. </a:t>
            </a:r>
          </a:p>
          <a:p>
            <a:r>
              <a:rPr lang="en-US" sz="1600" b="1" dirty="0">
                <a:solidFill>
                  <a:srgbClr val="A5C71A"/>
                </a:solidFill>
              </a:rPr>
              <a:t>CAPACITY-BUILDING</a:t>
            </a:r>
            <a:r>
              <a:rPr lang="en-US" sz="1600" dirty="0"/>
              <a:t> of key stakeholders throughout the entire development of EIPs (technical and non-technical capacities). </a:t>
            </a: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BB3053-6EDB-AE4B-B919-37206FDEF572}"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74985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09372" y="89971"/>
            <a:ext cx="5932976" cy="678047"/>
          </a:xfrm>
        </p:spPr>
        <p:txBody>
          <a:bodyPr/>
          <a:lstStyle/>
          <a:p>
            <a:pPr algn="l"/>
            <a:r>
              <a:rPr lang="en-US" dirty="0"/>
              <a:t>UNIDO EIP Toolbox</a:t>
            </a:r>
          </a:p>
        </p:txBody>
      </p:sp>
      <p:sp>
        <p:nvSpPr>
          <p:cNvPr id="4" name="Slide Number Placeholder 3"/>
          <p:cNvSpPr>
            <a:spLocks noGrp="1"/>
          </p:cNvSpPr>
          <p:nvPr>
            <p:ph type="sldNum" sz="quarter"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E7BB3053-6EDB-AE4B-B919-37206FDEF572}" type="slidenum">
              <a:rPr kumimoji="0" lang="fr-FR" sz="12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Rectangle: Rounded Corners 11">
            <a:extLst>
              <a:ext uri="{FF2B5EF4-FFF2-40B4-BE49-F238E27FC236}">
                <a16:creationId xmlns:a16="http://schemas.microsoft.com/office/drawing/2014/main" id="{D7F1DE29-373F-4567-AF43-2EB50919EA37}"/>
              </a:ext>
            </a:extLst>
          </p:cNvPr>
          <p:cNvSpPr/>
          <p:nvPr/>
        </p:nvSpPr>
        <p:spPr>
          <a:xfrm>
            <a:off x="6832815" y="2004774"/>
            <a:ext cx="1611630" cy="329184"/>
          </a:xfrm>
          <a:prstGeom prst="roundRect">
            <a:avLst>
              <a:gd name="adj" fmla="val 22240"/>
            </a:avLst>
          </a:prstGeom>
          <a:solidFill>
            <a:srgbClr val="EFAD8D"/>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6" name="Rectangle: Rounded Corners 29">
            <a:extLst>
              <a:ext uri="{FF2B5EF4-FFF2-40B4-BE49-F238E27FC236}">
                <a16:creationId xmlns:a16="http://schemas.microsoft.com/office/drawing/2014/main" id="{662B6682-96C6-4E7D-A02C-7294021CBEF3}"/>
              </a:ext>
            </a:extLst>
          </p:cNvPr>
          <p:cNvSpPr/>
          <p:nvPr/>
        </p:nvSpPr>
        <p:spPr>
          <a:xfrm>
            <a:off x="6839521" y="1583622"/>
            <a:ext cx="1611630" cy="329184"/>
          </a:xfrm>
          <a:prstGeom prst="roundRect">
            <a:avLst>
              <a:gd name="adj" fmla="val 22240"/>
            </a:avLst>
          </a:prstGeom>
          <a:solidFill>
            <a:srgbClr val="EFAD8D"/>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7" name="Rectangle: Rounded Corners 6">
            <a:extLst>
              <a:ext uri="{FF2B5EF4-FFF2-40B4-BE49-F238E27FC236}">
                <a16:creationId xmlns:a16="http://schemas.microsoft.com/office/drawing/2014/main" id="{1FA4D099-4F91-49CD-89AA-2A24F6E57D14}"/>
              </a:ext>
            </a:extLst>
          </p:cNvPr>
          <p:cNvSpPr/>
          <p:nvPr/>
        </p:nvSpPr>
        <p:spPr>
          <a:xfrm>
            <a:off x="2804026" y="1588057"/>
            <a:ext cx="1611978" cy="325976"/>
          </a:xfrm>
          <a:prstGeom prst="roundRect">
            <a:avLst>
              <a:gd name="adj" fmla="val 22240"/>
            </a:avLst>
          </a:prstGeom>
          <a:solidFill>
            <a:srgbClr val="D6E4B1"/>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EIP Selection Tool</a:t>
            </a:r>
          </a:p>
        </p:txBody>
      </p:sp>
      <p:sp>
        <p:nvSpPr>
          <p:cNvPr id="8" name="Rectangle: Rounded Corners 8">
            <a:extLst>
              <a:ext uri="{FF2B5EF4-FFF2-40B4-BE49-F238E27FC236}">
                <a16:creationId xmlns:a16="http://schemas.microsoft.com/office/drawing/2014/main" id="{9F271D63-8855-4B46-BFF7-CF222EC54CE4}"/>
              </a:ext>
            </a:extLst>
          </p:cNvPr>
          <p:cNvSpPr/>
          <p:nvPr/>
        </p:nvSpPr>
        <p:spPr>
          <a:xfrm>
            <a:off x="2809372" y="2424621"/>
            <a:ext cx="1611630" cy="329184"/>
          </a:xfrm>
          <a:prstGeom prst="roundRect">
            <a:avLst>
              <a:gd name="adj" fmla="val 22240"/>
            </a:avLst>
          </a:prstGeom>
          <a:solidFill>
            <a:srgbClr val="D6E4B1"/>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9" name="TextBox 14">
            <a:hlinkClick r:id="rId2"/>
            <a:extLst>
              <a:ext uri="{FF2B5EF4-FFF2-40B4-BE49-F238E27FC236}">
                <a16:creationId xmlns:a16="http://schemas.microsoft.com/office/drawing/2014/main" id="{DCBEEB15-8E41-4973-A848-A188DFFCCB39}"/>
              </a:ext>
            </a:extLst>
          </p:cNvPr>
          <p:cNvSpPr txBox="1"/>
          <p:nvPr/>
        </p:nvSpPr>
        <p:spPr>
          <a:xfrm>
            <a:off x="2809372" y="2478808"/>
            <a:ext cx="1611804" cy="230832"/>
          </a:xfrm>
          <a:prstGeom prst="rect">
            <a:avLst/>
          </a:prstGeom>
          <a:noFill/>
        </p:spPr>
        <p:txBody>
          <a:bodyPr wrap="square" rtlCol="0">
            <a:spAutoFit/>
          </a:bodyPr>
          <a:lstStyle/>
          <a:p>
            <a:pPr algn="ctr"/>
            <a:r>
              <a:rPr lang="en-GB" sz="900" b="1" dirty="0"/>
              <a:t>EIP Policy Support Tool</a:t>
            </a:r>
          </a:p>
        </p:txBody>
      </p:sp>
      <p:sp>
        <p:nvSpPr>
          <p:cNvPr id="10" name="Rectangle: Rounded Corners 9">
            <a:extLst>
              <a:ext uri="{FF2B5EF4-FFF2-40B4-BE49-F238E27FC236}">
                <a16:creationId xmlns:a16="http://schemas.microsoft.com/office/drawing/2014/main" id="{623B80BA-3DD9-4294-B895-2F0406DDDE2F}"/>
              </a:ext>
            </a:extLst>
          </p:cNvPr>
          <p:cNvSpPr/>
          <p:nvPr/>
        </p:nvSpPr>
        <p:spPr>
          <a:xfrm>
            <a:off x="4859169" y="1588056"/>
            <a:ext cx="1611630" cy="329184"/>
          </a:xfrm>
          <a:prstGeom prst="roundRect">
            <a:avLst>
              <a:gd name="adj" fmla="val 22240"/>
            </a:avLst>
          </a:prstGeom>
          <a:solidFill>
            <a:srgbClr val="FEE8AF"/>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1" name="Rectangle: Rounded Corners 10">
            <a:extLst>
              <a:ext uri="{FF2B5EF4-FFF2-40B4-BE49-F238E27FC236}">
                <a16:creationId xmlns:a16="http://schemas.microsoft.com/office/drawing/2014/main" id="{11B58787-8079-43DD-B4D7-7F1AD75CAB30}"/>
              </a:ext>
            </a:extLst>
          </p:cNvPr>
          <p:cNvSpPr/>
          <p:nvPr/>
        </p:nvSpPr>
        <p:spPr>
          <a:xfrm>
            <a:off x="4859169" y="2004479"/>
            <a:ext cx="1611630" cy="329184"/>
          </a:xfrm>
          <a:prstGeom prst="roundRect">
            <a:avLst>
              <a:gd name="adj" fmla="val 22240"/>
            </a:avLst>
          </a:prstGeom>
          <a:solidFill>
            <a:srgbClr val="FEE8AF"/>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Industrial Symbiosis Identification Tool</a:t>
            </a:r>
          </a:p>
        </p:txBody>
      </p:sp>
      <p:sp>
        <p:nvSpPr>
          <p:cNvPr id="12" name="TextBox 11">
            <a:hlinkClick r:id="rId2"/>
            <a:extLst>
              <a:ext uri="{FF2B5EF4-FFF2-40B4-BE49-F238E27FC236}">
                <a16:creationId xmlns:a16="http://schemas.microsoft.com/office/drawing/2014/main" id="{175621AE-D379-4710-B6A1-AAF530EDF668}"/>
              </a:ext>
            </a:extLst>
          </p:cNvPr>
          <p:cNvSpPr txBox="1"/>
          <p:nvPr/>
        </p:nvSpPr>
        <p:spPr>
          <a:xfrm>
            <a:off x="6832815" y="1994721"/>
            <a:ext cx="1611804" cy="369332"/>
          </a:xfrm>
          <a:prstGeom prst="rect">
            <a:avLst/>
          </a:prstGeom>
          <a:noFill/>
        </p:spPr>
        <p:txBody>
          <a:bodyPr wrap="square" rtlCol="0">
            <a:spAutoFit/>
          </a:bodyPr>
          <a:lstStyle/>
          <a:p>
            <a:pPr algn="ctr"/>
            <a:r>
              <a:rPr lang="en-US" sz="900" b="1" dirty="0"/>
              <a:t>EIP </a:t>
            </a:r>
            <a:br>
              <a:rPr lang="en-US" sz="900" b="1" dirty="0"/>
            </a:br>
            <a:r>
              <a:rPr lang="en-US" sz="900" b="1" dirty="0"/>
              <a:t>Monitoring Tool</a:t>
            </a:r>
            <a:endParaRPr lang="en-GB" sz="900" b="1" dirty="0"/>
          </a:p>
        </p:txBody>
      </p:sp>
      <p:sp>
        <p:nvSpPr>
          <p:cNvPr id="13" name="TextBox 27">
            <a:extLst>
              <a:ext uri="{FF2B5EF4-FFF2-40B4-BE49-F238E27FC236}">
                <a16:creationId xmlns:a16="http://schemas.microsoft.com/office/drawing/2014/main" id="{54B518D6-9947-4356-B244-FC25A78B126A}"/>
              </a:ext>
            </a:extLst>
          </p:cNvPr>
          <p:cNvSpPr txBox="1"/>
          <p:nvPr/>
        </p:nvSpPr>
        <p:spPr>
          <a:xfrm>
            <a:off x="6908969" y="1627345"/>
            <a:ext cx="1472737" cy="230832"/>
          </a:xfrm>
          <a:prstGeom prst="rect">
            <a:avLst/>
          </a:prstGeom>
          <a:noFill/>
        </p:spPr>
        <p:txBody>
          <a:bodyPr wrap="square" rtlCol="0">
            <a:spAutoFit/>
          </a:bodyPr>
          <a:lstStyle/>
          <a:p>
            <a:pPr algn="ctr"/>
            <a:r>
              <a:rPr lang="en-GB" sz="900" b="1" dirty="0"/>
              <a:t>RECP Monitoring Tool</a:t>
            </a:r>
          </a:p>
        </p:txBody>
      </p:sp>
      <p:sp>
        <p:nvSpPr>
          <p:cNvPr id="14" name="Rectangle: Rounded Corners 33">
            <a:extLst>
              <a:ext uri="{FF2B5EF4-FFF2-40B4-BE49-F238E27FC236}">
                <a16:creationId xmlns:a16="http://schemas.microsoft.com/office/drawing/2014/main" id="{174E0F82-7D0C-40A5-98BF-13874AC7ADF0}"/>
              </a:ext>
            </a:extLst>
          </p:cNvPr>
          <p:cNvSpPr/>
          <p:nvPr/>
        </p:nvSpPr>
        <p:spPr>
          <a:xfrm>
            <a:off x="2809372" y="2011857"/>
            <a:ext cx="1611630" cy="329184"/>
          </a:xfrm>
          <a:prstGeom prst="roundRect">
            <a:avLst>
              <a:gd name="adj" fmla="val 22240"/>
            </a:avLst>
          </a:prstGeom>
          <a:solidFill>
            <a:srgbClr val="D6E4B1"/>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5" name="TextBox 34">
            <a:hlinkClick r:id="rId2"/>
            <a:extLst>
              <a:ext uri="{FF2B5EF4-FFF2-40B4-BE49-F238E27FC236}">
                <a16:creationId xmlns:a16="http://schemas.microsoft.com/office/drawing/2014/main" id="{5732DDBD-4E22-4174-91E1-A990E54BE3C3}"/>
              </a:ext>
            </a:extLst>
          </p:cNvPr>
          <p:cNvSpPr txBox="1"/>
          <p:nvPr/>
        </p:nvSpPr>
        <p:spPr>
          <a:xfrm>
            <a:off x="2809372" y="2058821"/>
            <a:ext cx="1611630" cy="230832"/>
          </a:xfrm>
          <a:prstGeom prst="rect">
            <a:avLst/>
          </a:prstGeom>
          <a:noFill/>
        </p:spPr>
        <p:txBody>
          <a:bodyPr wrap="square" rtlCol="0">
            <a:spAutoFit/>
          </a:bodyPr>
          <a:lstStyle/>
          <a:p>
            <a:pPr algn="ctr"/>
            <a:r>
              <a:rPr lang="en-GB" sz="900" b="1" dirty="0"/>
              <a:t>Stakeholder Mapping Tool</a:t>
            </a:r>
          </a:p>
        </p:txBody>
      </p:sp>
      <p:sp>
        <p:nvSpPr>
          <p:cNvPr id="16" name="TextBox 15">
            <a:hlinkClick r:id="rId2"/>
            <a:extLst>
              <a:ext uri="{FF2B5EF4-FFF2-40B4-BE49-F238E27FC236}">
                <a16:creationId xmlns:a16="http://schemas.microsoft.com/office/drawing/2014/main" id="{B759DCE3-8362-4EB4-BAC0-BE402F708795}"/>
              </a:ext>
            </a:extLst>
          </p:cNvPr>
          <p:cNvSpPr txBox="1"/>
          <p:nvPr/>
        </p:nvSpPr>
        <p:spPr>
          <a:xfrm>
            <a:off x="4859169" y="1638049"/>
            <a:ext cx="1611630" cy="230832"/>
          </a:xfrm>
          <a:prstGeom prst="rect">
            <a:avLst/>
          </a:prstGeom>
          <a:noFill/>
        </p:spPr>
        <p:txBody>
          <a:bodyPr wrap="square" rtlCol="0">
            <a:spAutoFit/>
          </a:bodyPr>
          <a:lstStyle/>
          <a:p>
            <a:pPr algn="ctr"/>
            <a:r>
              <a:rPr lang="en-GB" sz="900" b="1" dirty="0"/>
              <a:t>EIP Assessment Tool</a:t>
            </a:r>
          </a:p>
        </p:txBody>
      </p:sp>
      <p:sp>
        <p:nvSpPr>
          <p:cNvPr id="17" name="Rectangle: Rounded Corners 11">
            <a:extLst>
              <a:ext uri="{FF2B5EF4-FFF2-40B4-BE49-F238E27FC236}">
                <a16:creationId xmlns:a16="http://schemas.microsoft.com/office/drawing/2014/main" id="{5A319C00-93D8-46AC-8BE0-23275392C7C4}"/>
              </a:ext>
            </a:extLst>
          </p:cNvPr>
          <p:cNvSpPr/>
          <p:nvPr/>
        </p:nvSpPr>
        <p:spPr>
          <a:xfrm>
            <a:off x="6839521" y="2449962"/>
            <a:ext cx="1611630" cy="329184"/>
          </a:xfrm>
          <a:prstGeom prst="roundRect">
            <a:avLst>
              <a:gd name="adj" fmla="val 22240"/>
            </a:avLst>
          </a:prstGeom>
          <a:solidFill>
            <a:srgbClr val="EFAD8D"/>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8" name="Rectangle: Rounded Corners 10">
            <a:extLst>
              <a:ext uri="{FF2B5EF4-FFF2-40B4-BE49-F238E27FC236}">
                <a16:creationId xmlns:a16="http://schemas.microsoft.com/office/drawing/2014/main" id="{71DECFF5-BA10-4CE0-977C-27EE76964963}"/>
              </a:ext>
            </a:extLst>
          </p:cNvPr>
          <p:cNvSpPr/>
          <p:nvPr/>
        </p:nvSpPr>
        <p:spPr>
          <a:xfrm>
            <a:off x="4859169" y="2459721"/>
            <a:ext cx="1611630" cy="329184"/>
          </a:xfrm>
          <a:prstGeom prst="roundRect">
            <a:avLst>
              <a:gd name="adj" fmla="val 22240"/>
            </a:avLst>
          </a:prstGeom>
          <a:solidFill>
            <a:srgbClr val="FEE8AF"/>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900" dirty="0"/>
          </a:p>
        </p:txBody>
      </p:sp>
      <p:sp>
        <p:nvSpPr>
          <p:cNvPr id="19" name="TextBox 18">
            <a:hlinkClick r:id="rId2"/>
            <a:extLst>
              <a:ext uri="{FF2B5EF4-FFF2-40B4-BE49-F238E27FC236}">
                <a16:creationId xmlns:a16="http://schemas.microsoft.com/office/drawing/2014/main" id="{9746C0D6-AC7E-400E-95F4-3168BDFA0BE3}"/>
              </a:ext>
            </a:extLst>
          </p:cNvPr>
          <p:cNvSpPr txBox="1"/>
          <p:nvPr/>
        </p:nvSpPr>
        <p:spPr>
          <a:xfrm>
            <a:off x="4859169" y="2455602"/>
            <a:ext cx="1611630" cy="230832"/>
          </a:xfrm>
          <a:prstGeom prst="rect">
            <a:avLst/>
          </a:prstGeom>
          <a:noFill/>
        </p:spPr>
        <p:txBody>
          <a:bodyPr wrap="square" rtlCol="0">
            <a:spAutoFit/>
          </a:bodyPr>
          <a:lstStyle/>
          <a:p>
            <a:pPr algn="ctr"/>
            <a:r>
              <a:rPr lang="en-GB" sz="900" b="1" dirty="0"/>
              <a:t>EIP Concept Planning Tool</a:t>
            </a:r>
          </a:p>
        </p:txBody>
      </p:sp>
      <p:sp>
        <p:nvSpPr>
          <p:cNvPr id="20" name="TextBox 19">
            <a:hlinkClick r:id="rId2"/>
            <a:extLst>
              <a:ext uri="{FF2B5EF4-FFF2-40B4-BE49-F238E27FC236}">
                <a16:creationId xmlns:a16="http://schemas.microsoft.com/office/drawing/2014/main" id="{B543AC08-1796-4A39-AEF0-9C011EFEBB4A}"/>
              </a:ext>
            </a:extLst>
          </p:cNvPr>
          <p:cNvSpPr txBox="1"/>
          <p:nvPr/>
        </p:nvSpPr>
        <p:spPr>
          <a:xfrm>
            <a:off x="6832815" y="2449962"/>
            <a:ext cx="1611804" cy="369332"/>
          </a:xfrm>
          <a:prstGeom prst="rect">
            <a:avLst/>
          </a:prstGeom>
          <a:noFill/>
        </p:spPr>
        <p:txBody>
          <a:bodyPr wrap="square" rtlCol="0">
            <a:spAutoFit/>
          </a:bodyPr>
          <a:lstStyle/>
          <a:p>
            <a:pPr algn="ctr"/>
            <a:r>
              <a:rPr lang="en-US" sz="900" b="1" dirty="0"/>
              <a:t>EIP Management Services Tool</a:t>
            </a:r>
            <a:endParaRPr lang="en-GB" sz="900" b="1" dirty="0"/>
          </a:p>
        </p:txBody>
      </p:sp>
      <p:sp>
        <p:nvSpPr>
          <p:cNvPr id="21" name="Rectangle: Rounded Corners 9">
            <a:extLst>
              <a:ext uri="{FF2B5EF4-FFF2-40B4-BE49-F238E27FC236}">
                <a16:creationId xmlns:a16="http://schemas.microsoft.com/office/drawing/2014/main" id="{5C583CE6-2561-49A4-A12A-40144BA9B247}"/>
              </a:ext>
            </a:extLst>
          </p:cNvPr>
          <p:cNvSpPr/>
          <p:nvPr/>
        </p:nvSpPr>
        <p:spPr>
          <a:xfrm>
            <a:off x="4859169" y="2920617"/>
            <a:ext cx="1611630" cy="329184"/>
          </a:xfrm>
          <a:prstGeom prst="roundRect">
            <a:avLst>
              <a:gd name="adj" fmla="val 22240"/>
            </a:avLst>
          </a:prstGeom>
          <a:solidFill>
            <a:srgbClr val="FEE8AF"/>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EIP Master Plan Sustainability Review Tool</a:t>
            </a:r>
          </a:p>
        </p:txBody>
      </p:sp>
      <p:sp>
        <p:nvSpPr>
          <p:cNvPr id="22" name="Rectangle: Rounded Corners 33">
            <a:extLst>
              <a:ext uri="{FF2B5EF4-FFF2-40B4-BE49-F238E27FC236}">
                <a16:creationId xmlns:a16="http://schemas.microsoft.com/office/drawing/2014/main" id="{02B97AE9-4BFF-4AFB-95FA-637A69A10A2F}"/>
              </a:ext>
            </a:extLst>
          </p:cNvPr>
          <p:cNvSpPr/>
          <p:nvPr/>
        </p:nvSpPr>
        <p:spPr>
          <a:xfrm>
            <a:off x="2809372" y="1123062"/>
            <a:ext cx="1611630" cy="329184"/>
          </a:xfrm>
          <a:prstGeom prst="roundRect">
            <a:avLst>
              <a:gd name="adj" fmla="val 22240"/>
            </a:avLst>
          </a:prstGeom>
          <a:solidFill>
            <a:srgbClr val="D6E4B1"/>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chemeClr val="tx1"/>
                </a:solidFill>
              </a:rPr>
              <a:t>EIP Policy </a:t>
            </a:r>
          </a:p>
        </p:txBody>
      </p:sp>
      <p:sp>
        <p:nvSpPr>
          <p:cNvPr id="23" name="Rectangle: Rounded Corners 9">
            <a:extLst>
              <a:ext uri="{FF2B5EF4-FFF2-40B4-BE49-F238E27FC236}">
                <a16:creationId xmlns:a16="http://schemas.microsoft.com/office/drawing/2014/main" id="{5725421C-815E-4C8E-BCB9-752DA3CE6449}"/>
              </a:ext>
            </a:extLst>
          </p:cNvPr>
          <p:cNvSpPr/>
          <p:nvPr/>
        </p:nvSpPr>
        <p:spPr>
          <a:xfrm>
            <a:off x="4859169" y="1118925"/>
            <a:ext cx="1611630" cy="329184"/>
          </a:xfrm>
          <a:prstGeom prst="roundRect">
            <a:avLst>
              <a:gd name="adj" fmla="val 22240"/>
            </a:avLst>
          </a:prstGeom>
          <a:solidFill>
            <a:srgbClr val="FEE8AF"/>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chemeClr val="tx1"/>
                </a:solidFill>
              </a:rPr>
              <a:t>Park assessment </a:t>
            </a:r>
          </a:p>
        </p:txBody>
      </p:sp>
      <p:sp>
        <p:nvSpPr>
          <p:cNvPr id="24" name="Rectangle: Rounded Corners 29">
            <a:extLst>
              <a:ext uri="{FF2B5EF4-FFF2-40B4-BE49-F238E27FC236}">
                <a16:creationId xmlns:a16="http://schemas.microsoft.com/office/drawing/2014/main" id="{16A56AB6-BE84-4368-B0CB-084CAAFA4A4B}"/>
              </a:ext>
            </a:extLst>
          </p:cNvPr>
          <p:cNvSpPr/>
          <p:nvPr/>
        </p:nvSpPr>
        <p:spPr>
          <a:xfrm>
            <a:off x="6839520" y="1138758"/>
            <a:ext cx="1573016" cy="329184"/>
          </a:xfrm>
          <a:prstGeom prst="roundRect">
            <a:avLst>
              <a:gd name="adj" fmla="val 22240"/>
            </a:avLst>
          </a:prstGeom>
          <a:solidFill>
            <a:srgbClr val="EFAD8D"/>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u="sng" dirty="0">
                <a:solidFill>
                  <a:schemeClr val="tx1"/>
                </a:solidFill>
              </a:rPr>
              <a:t>EIP Implementation</a:t>
            </a:r>
          </a:p>
        </p:txBody>
      </p:sp>
      <p:sp>
        <p:nvSpPr>
          <p:cNvPr id="25" name="Rectangle: Rounded Corners 11">
            <a:extLst>
              <a:ext uri="{FF2B5EF4-FFF2-40B4-BE49-F238E27FC236}">
                <a16:creationId xmlns:a16="http://schemas.microsoft.com/office/drawing/2014/main" id="{FF6749DF-0021-4E2D-997D-6B3A323BBF3F}"/>
              </a:ext>
            </a:extLst>
          </p:cNvPr>
          <p:cNvSpPr/>
          <p:nvPr/>
        </p:nvSpPr>
        <p:spPr>
          <a:xfrm>
            <a:off x="6839521" y="2920617"/>
            <a:ext cx="1611630" cy="329184"/>
          </a:xfrm>
          <a:prstGeom prst="roundRect">
            <a:avLst>
              <a:gd name="adj" fmla="val 22240"/>
            </a:avLst>
          </a:prstGeom>
          <a:solidFill>
            <a:srgbClr val="EFAD8D"/>
          </a:solidFill>
          <a:ln w="19050">
            <a:noFill/>
          </a:ln>
          <a:effectLst>
            <a:outerShdw blurRad="63500" dist="25400" dir="2700000" algn="tl" rotWithShape="0">
              <a:prstClr val="black">
                <a:alpha val="40000"/>
              </a:prstClr>
            </a:outerShdw>
          </a:effectLst>
          <a:scene3d>
            <a:camera prst="orthographicFront"/>
            <a:lightRig rig="threePt" dir="t"/>
          </a:scene3d>
          <a:sp3d>
            <a:bevelT w="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rPr>
              <a:t>EIP Access2Finance Tool</a:t>
            </a:r>
          </a:p>
        </p:txBody>
      </p:sp>
      <p:sp>
        <p:nvSpPr>
          <p:cNvPr id="26" name="TextBox 25">
            <a:extLst>
              <a:ext uri="{FF2B5EF4-FFF2-40B4-BE49-F238E27FC236}">
                <a16:creationId xmlns:a16="http://schemas.microsoft.com/office/drawing/2014/main" id="{6FE1AB87-4E73-44D1-B102-1D26265F42EC}"/>
              </a:ext>
            </a:extLst>
          </p:cNvPr>
          <p:cNvSpPr txBox="1"/>
          <p:nvPr/>
        </p:nvSpPr>
        <p:spPr>
          <a:xfrm>
            <a:off x="296557" y="4158820"/>
            <a:ext cx="3466827" cy="523220"/>
          </a:xfrm>
          <a:prstGeom prst="rect">
            <a:avLst/>
          </a:prstGeom>
          <a:noFill/>
        </p:spPr>
        <p:txBody>
          <a:bodyPr wrap="square" rtlCol="0">
            <a:spAutoFit/>
          </a:bodyPr>
          <a:lstStyle/>
          <a:p>
            <a:r>
              <a:rPr lang="fi-FI" dirty="0">
                <a:solidFill>
                  <a:srgbClr val="68849B"/>
                </a:solidFill>
              </a:rPr>
              <a:t>UNIDO EIP Tools are available at:</a:t>
            </a:r>
          </a:p>
          <a:p>
            <a:r>
              <a:rPr lang="en-GB" dirty="0">
                <a:solidFill>
                  <a:srgbClr val="68849B"/>
                </a:solidFill>
              </a:rPr>
              <a:t>https://hub.unido.org/eco-industrial-parks</a:t>
            </a:r>
          </a:p>
        </p:txBody>
      </p:sp>
      <mc:AlternateContent xmlns:mc="http://schemas.openxmlformats.org/markup-compatibility/2006" xmlns:p14="http://schemas.microsoft.com/office/powerpoint/2010/main">
        <mc:Choice Requires="p14">
          <p:contentPart p14:bwMode="auto" r:id="rId3">
            <p14:nvContentPartPr>
              <p14:cNvPr id="28" name="Ink 27">
                <a:extLst>
                  <a:ext uri="{FF2B5EF4-FFF2-40B4-BE49-F238E27FC236}">
                    <a16:creationId xmlns:a16="http://schemas.microsoft.com/office/drawing/2014/main" id="{A700EEA9-5B67-4E3A-A817-C04E52060763}"/>
                  </a:ext>
                </a:extLst>
              </p14:cNvPr>
              <p14:cNvContentPartPr/>
              <p14:nvPr/>
            </p14:nvContentPartPr>
            <p14:xfrm>
              <a:off x="6737535" y="4186816"/>
              <a:ext cx="360" cy="360"/>
            </p14:xfrm>
          </p:contentPart>
        </mc:Choice>
        <mc:Fallback xmlns="">
          <p:pic>
            <p:nvPicPr>
              <p:cNvPr id="28" name="Ink 27">
                <a:extLst>
                  <a:ext uri="{FF2B5EF4-FFF2-40B4-BE49-F238E27FC236}">
                    <a16:creationId xmlns:a16="http://schemas.microsoft.com/office/drawing/2014/main" xmlns:p14="http://schemas.microsoft.com/office/powerpoint/2010/main" xmlns="" id="{A700EEA9-5B67-4E3A-A817-C04E52060763}"/>
                  </a:ext>
                </a:extLst>
              </p:cNvPr>
              <p:cNvPicPr/>
              <p:nvPr/>
            </p:nvPicPr>
            <p:blipFill>
              <a:blip r:embed="rId4"/>
              <a:stretch>
                <a:fillRect/>
              </a:stretch>
            </p:blipFill>
            <p:spPr>
              <a:xfrm>
                <a:off x="6725295" y="4174576"/>
                <a:ext cx="24840" cy="24840"/>
              </a:xfrm>
              <a:prstGeom prst="rect">
                <a:avLst/>
              </a:prstGeom>
            </p:spPr>
          </p:pic>
        </mc:Fallback>
      </mc:AlternateContent>
      <p:pic>
        <p:nvPicPr>
          <p:cNvPr id="29" name="Picture 28"/>
          <p:cNvPicPr>
            <a:picLocks noChangeAspect="1"/>
          </p:cNvPicPr>
          <p:nvPr/>
        </p:nvPicPr>
        <p:blipFill>
          <a:blip r:embed="rId5"/>
          <a:stretch>
            <a:fillRect/>
          </a:stretch>
        </p:blipFill>
        <p:spPr>
          <a:xfrm>
            <a:off x="296557" y="971422"/>
            <a:ext cx="2138747" cy="2906397"/>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4700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b="1" dirty="0"/>
              <a:t>PILLAR I</a:t>
            </a:r>
            <a:r>
              <a:rPr lang="en-US" dirty="0"/>
              <a:t>: Mainstreaming EIPs in Relevant Policy Regulations</a:t>
            </a:r>
          </a:p>
        </p:txBody>
      </p:sp>
      <p:sp>
        <p:nvSpPr>
          <p:cNvPr id="4" name="Slide Number Placeholder 3"/>
          <p:cNvSpPr>
            <a:spLocks noGrp="1"/>
          </p:cNvSpPr>
          <p:nvPr>
            <p:ph type="sldNum" sz="quarter" idx="12"/>
          </p:nvPr>
        </p:nvSpPr>
        <p:spPr/>
        <p:txBody>
          <a:bodyPr/>
          <a:lstStyle/>
          <a:p>
            <a:fld id="{E7BB3053-6EDB-AE4B-B919-37206FDEF572}" type="slidenum">
              <a:rPr lang="fr-FR" smtClean="0"/>
              <a:pPr/>
              <a:t>18</a:t>
            </a:fld>
            <a:endParaRPr lang="fr-FR"/>
          </a:p>
        </p:txBody>
      </p:sp>
      <p:sp>
        <p:nvSpPr>
          <p:cNvPr id="10" name="Content Placeholder 2"/>
          <p:cNvSpPr>
            <a:spLocks noGrp="1"/>
          </p:cNvSpPr>
          <p:nvPr>
            <p:ph idx="1"/>
          </p:nvPr>
        </p:nvSpPr>
        <p:spPr>
          <a:xfrm>
            <a:off x="107575" y="1051485"/>
            <a:ext cx="4410637" cy="3606987"/>
          </a:xfrm>
        </p:spPr>
        <p:txBody>
          <a:bodyPr>
            <a:normAutofit fontScale="85000" lnSpcReduction="10000"/>
          </a:bodyPr>
          <a:lstStyle/>
          <a:p>
            <a:r>
              <a:rPr lang="en-US" dirty="0"/>
              <a:t>Increased role for EIP in environmental, industry and other relevant policies</a:t>
            </a:r>
          </a:p>
          <a:p>
            <a:r>
              <a:rPr lang="en-US" dirty="0"/>
              <a:t>National EIP replication strategies (including technical and financial facilitation</a:t>
            </a:r>
          </a:p>
          <a:p>
            <a:r>
              <a:rPr lang="en-US" dirty="0"/>
              <a:t>Integration of EIP into circular economy-related policies </a:t>
            </a:r>
          </a:p>
          <a:p>
            <a:r>
              <a:rPr lang="en-US" dirty="0"/>
              <a:t>UNIDO EIP Policy Support Tool: assists EIP policy planning and development by supporting the analysis of stakeholders, creating an overview of existing policies and governance structures relevant to EIPs, prioritizing EIP policy interventions, developing a policy vision/goal. </a:t>
            </a:r>
          </a:p>
        </p:txBody>
      </p:sp>
      <p:pic>
        <p:nvPicPr>
          <p:cNvPr id="3" name="Picture 2"/>
          <p:cNvPicPr>
            <a:picLocks noChangeAspect="1"/>
          </p:cNvPicPr>
          <p:nvPr/>
        </p:nvPicPr>
        <p:blipFill>
          <a:blip r:embed="rId2"/>
          <a:stretch>
            <a:fillRect/>
          </a:stretch>
        </p:blipFill>
        <p:spPr>
          <a:xfrm>
            <a:off x="4714970" y="843011"/>
            <a:ext cx="4429030" cy="3924251"/>
          </a:xfrm>
          <a:prstGeom prst="rect">
            <a:avLst/>
          </a:prstGeom>
        </p:spPr>
      </p:pic>
    </p:spTree>
    <p:extLst>
      <p:ext uri="{BB962C8B-B14F-4D97-AF65-F5344CB8AC3E}">
        <p14:creationId xmlns:p14="http://schemas.microsoft.com/office/powerpoint/2010/main" val="3584064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t>SOUTH AFRICA EIP POLICY CASE STUDY</a:t>
            </a:r>
          </a:p>
        </p:txBody>
      </p:sp>
      <p:sp>
        <p:nvSpPr>
          <p:cNvPr id="4" name="Slide Number Placeholder 3"/>
          <p:cNvSpPr>
            <a:spLocks noGrp="1"/>
          </p:cNvSpPr>
          <p:nvPr>
            <p:ph type="sldNum" sz="quarter" idx="12"/>
          </p:nvPr>
        </p:nvSpPr>
        <p:spPr/>
        <p:txBody>
          <a:bodyPr/>
          <a:lstStyle/>
          <a:p>
            <a:fld id="{E7BB3053-6EDB-AE4B-B919-37206FDEF572}" type="slidenum">
              <a:rPr lang="fr-FR" smtClean="0"/>
              <a:pPr/>
              <a:t>19</a:t>
            </a:fld>
            <a:endParaRPr lang="fr-FR"/>
          </a:p>
        </p:txBody>
      </p:sp>
      <p:sp>
        <p:nvSpPr>
          <p:cNvPr id="3" name="Rectangle 2"/>
          <p:cNvSpPr/>
          <p:nvPr/>
        </p:nvSpPr>
        <p:spPr>
          <a:xfrm>
            <a:off x="0" y="-53009"/>
            <a:ext cx="9144000" cy="51965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p:nvGrpSpPr>
        <p:grpSpPr>
          <a:xfrm>
            <a:off x="-126801" y="-33959"/>
            <a:ext cx="9311460" cy="5501309"/>
            <a:chOff x="54332" y="0"/>
            <a:chExt cx="12442468" cy="7351142"/>
          </a:xfrm>
        </p:grpSpPr>
        <p:sp>
          <p:nvSpPr>
            <p:cNvPr id="6" name="Rechteck 30">
              <a:extLst>
                <a:ext uri="{FF2B5EF4-FFF2-40B4-BE49-F238E27FC236}">
                  <a16:creationId xmlns:a16="http://schemas.microsoft.com/office/drawing/2014/main" id="{200CEBC1-5606-436D-9A4F-2625AF506764}"/>
                </a:ext>
              </a:extLst>
            </p:cNvPr>
            <p:cNvSpPr/>
            <p:nvPr/>
          </p:nvSpPr>
          <p:spPr bwMode="gray">
            <a:xfrm>
              <a:off x="4281112" y="340797"/>
              <a:ext cx="1265275" cy="744317"/>
            </a:xfrm>
            <a:prstGeom prst="rect">
              <a:avLst/>
            </a:prstGeom>
          </p:spPr>
          <p:txBody>
            <a:bodyPr wrap="square" lIns="0" tIns="0" rIns="90000" bIns="0">
              <a:spAutoFit/>
            </a:bodyPr>
            <a:lstStyle/>
            <a:p>
              <a:pPr algn="ctr">
                <a:lnSpc>
                  <a:spcPct val="95000"/>
                </a:lnSpc>
              </a:pPr>
              <a:r>
                <a:rPr lang="en-GB" sz="1600" b="1" dirty="0">
                  <a:solidFill>
                    <a:schemeClr val="accent6">
                      <a:lumMod val="75000"/>
                    </a:schemeClr>
                  </a:solidFill>
                  <a:effectLst>
                    <a:innerShdw blurRad="63500" dist="50800" dir="13500000">
                      <a:prstClr val="black">
                        <a:alpha val="50000"/>
                      </a:prstClr>
                    </a:innerShdw>
                  </a:effectLst>
                  <a:cs typeface="Arial" charset="0"/>
                </a:rPr>
                <a:t>2020</a:t>
              </a:r>
              <a:endParaRPr lang="uk-UA" sz="1600" b="1" dirty="0">
                <a:solidFill>
                  <a:schemeClr val="accent6">
                    <a:lumMod val="75000"/>
                  </a:schemeClr>
                </a:solidFill>
                <a:effectLst>
                  <a:innerShdw blurRad="63500" dist="50800" dir="13500000">
                    <a:prstClr val="black">
                      <a:alpha val="50000"/>
                    </a:prstClr>
                  </a:innerShdw>
                </a:effectLst>
                <a:cs typeface="Arial" charset="0"/>
              </a:endParaRPr>
            </a:p>
            <a:p>
              <a:pPr algn="ctr">
                <a:lnSpc>
                  <a:spcPct val="95000"/>
                </a:lnSpc>
              </a:pPr>
              <a:r>
                <a:rPr lang="en-US" sz="1200" b="1" dirty="0">
                  <a:solidFill>
                    <a:schemeClr val="accent6">
                      <a:lumMod val="75000"/>
                    </a:schemeClr>
                  </a:solidFill>
                  <a:effectLst>
                    <a:innerShdw blurRad="63500" dist="50800" dir="13500000">
                      <a:prstClr val="black">
                        <a:alpha val="50000"/>
                      </a:prstClr>
                    </a:innerShdw>
                  </a:effectLst>
                  <a:cs typeface="Arial" charset="0"/>
                </a:rPr>
                <a:t>done</a:t>
              </a:r>
              <a:endParaRPr lang="en-GB" sz="1200" b="1" dirty="0">
                <a:solidFill>
                  <a:schemeClr val="accent6">
                    <a:lumMod val="75000"/>
                  </a:schemeClr>
                </a:solidFill>
                <a:effectLst>
                  <a:innerShdw blurRad="63500" dist="50800" dir="13500000">
                    <a:prstClr val="black">
                      <a:alpha val="50000"/>
                    </a:prstClr>
                  </a:innerShdw>
                </a:effectLst>
                <a:cs typeface="Arial" charset="0"/>
              </a:endParaRPr>
            </a:p>
            <a:p>
              <a:pPr algn="ctr">
                <a:lnSpc>
                  <a:spcPct val="95000"/>
                </a:lnSpc>
              </a:pPr>
              <a:endParaRPr lang="de-DE" sz="1100" b="1" dirty="0">
                <a:solidFill>
                  <a:schemeClr val="accent6">
                    <a:lumMod val="75000"/>
                  </a:schemeClr>
                </a:solidFill>
                <a:effectLst>
                  <a:innerShdw blurRad="63500" dist="50800" dir="13500000">
                    <a:prstClr val="black">
                      <a:alpha val="50000"/>
                    </a:prstClr>
                  </a:innerShdw>
                </a:effectLst>
                <a:cs typeface="Arial" charset="0"/>
              </a:endParaRPr>
            </a:p>
          </p:txBody>
        </p:sp>
        <p:sp>
          <p:nvSpPr>
            <p:cNvPr id="7" name="Rechteck 30">
              <a:extLst>
                <a:ext uri="{FF2B5EF4-FFF2-40B4-BE49-F238E27FC236}">
                  <a16:creationId xmlns:a16="http://schemas.microsoft.com/office/drawing/2014/main" id="{C8379455-C7B5-47FC-8A3A-EEA9D0FD2649}"/>
                </a:ext>
              </a:extLst>
            </p:cNvPr>
            <p:cNvSpPr/>
            <p:nvPr/>
          </p:nvSpPr>
          <p:spPr bwMode="gray">
            <a:xfrm>
              <a:off x="4391393" y="1593691"/>
              <a:ext cx="1116341" cy="521022"/>
            </a:xfrm>
            <a:prstGeom prst="rect">
              <a:avLst/>
            </a:prstGeom>
          </p:spPr>
          <p:txBody>
            <a:bodyPr wrap="square" lIns="0" tIns="0" rIns="90000" bIns="0">
              <a:spAutoFit/>
            </a:bodyPr>
            <a:lstStyle/>
            <a:p>
              <a:pPr algn="ctr">
                <a:lnSpc>
                  <a:spcPct val="95000"/>
                </a:lnSpc>
              </a:pPr>
              <a:r>
                <a:rPr lang="en-GB" sz="1600" b="1" dirty="0">
                  <a:solidFill>
                    <a:schemeClr val="accent6">
                      <a:lumMod val="75000"/>
                    </a:schemeClr>
                  </a:solidFill>
                  <a:effectLst>
                    <a:innerShdw blurRad="63500" dist="50800" dir="13500000">
                      <a:prstClr val="black">
                        <a:alpha val="50000"/>
                      </a:prstClr>
                    </a:innerShdw>
                  </a:effectLst>
                  <a:cs typeface="Arial" charset="0"/>
                </a:rPr>
                <a:t>202</a:t>
              </a:r>
              <a:r>
                <a:rPr lang="en-US" sz="1600" b="1" dirty="0">
                  <a:solidFill>
                    <a:schemeClr val="accent6">
                      <a:lumMod val="75000"/>
                    </a:schemeClr>
                  </a:solidFill>
                  <a:effectLst>
                    <a:innerShdw blurRad="63500" dist="50800" dir="13500000">
                      <a:prstClr val="black">
                        <a:alpha val="50000"/>
                      </a:prstClr>
                    </a:innerShdw>
                  </a:effectLst>
                  <a:cs typeface="Arial" charset="0"/>
                </a:rPr>
                <a:t>1</a:t>
              </a:r>
              <a:endParaRPr lang="uk-UA" sz="1600" b="1" dirty="0">
                <a:solidFill>
                  <a:schemeClr val="accent6">
                    <a:lumMod val="75000"/>
                  </a:schemeClr>
                </a:solidFill>
                <a:effectLst>
                  <a:innerShdw blurRad="63500" dist="50800" dir="13500000">
                    <a:prstClr val="black">
                      <a:alpha val="50000"/>
                    </a:prstClr>
                  </a:innerShdw>
                </a:effectLst>
                <a:cs typeface="Arial" charset="0"/>
              </a:endParaRPr>
            </a:p>
            <a:p>
              <a:pPr algn="ctr">
                <a:lnSpc>
                  <a:spcPct val="95000"/>
                </a:lnSpc>
              </a:pPr>
              <a:r>
                <a:rPr lang="en-US" sz="1200" b="1" dirty="0">
                  <a:solidFill>
                    <a:schemeClr val="accent6">
                      <a:lumMod val="75000"/>
                    </a:schemeClr>
                  </a:solidFill>
                  <a:effectLst>
                    <a:innerShdw blurRad="63500" dist="50800" dir="13500000">
                      <a:prstClr val="black">
                        <a:alpha val="50000"/>
                      </a:prstClr>
                    </a:innerShdw>
                  </a:effectLst>
                  <a:cs typeface="Arial" charset="0"/>
                </a:rPr>
                <a:t>done</a:t>
              </a:r>
              <a:endParaRPr lang="de-DE" sz="1200" b="1" dirty="0">
                <a:solidFill>
                  <a:schemeClr val="accent6">
                    <a:lumMod val="75000"/>
                  </a:schemeClr>
                </a:solidFill>
                <a:effectLst>
                  <a:innerShdw blurRad="63500" dist="50800" dir="13500000">
                    <a:prstClr val="black">
                      <a:alpha val="50000"/>
                    </a:prstClr>
                  </a:innerShdw>
                </a:effectLst>
                <a:cs typeface="Arial" charset="0"/>
              </a:endParaRPr>
            </a:p>
          </p:txBody>
        </p:sp>
        <p:sp>
          <p:nvSpPr>
            <p:cNvPr id="8" name="Rechteck 30">
              <a:extLst>
                <a:ext uri="{FF2B5EF4-FFF2-40B4-BE49-F238E27FC236}">
                  <a16:creationId xmlns:a16="http://schemas.microsoft.com/office/drawing/2014/main" id="{FC60B3AC-14EF-46F2-A75F-7A862B521EE3}"/>
                </a:ext>
              </a:extLst>
            </p:cNvPr>
            <p:cNvSpPr/>
            <p:nvPr/>
          </p:nvSpPr>
          <p:spPr bwMode="gray">
            <a:xfrm>
              <a:off x="4361331" y="3098063"/>
              <a:ext cx="981845" cy="521022"/>
            </a:xfrm>
            <a:prstGeom prst="rect">
              <a:avLst/>
            </a:prstGeom>
          </p:spPr>
          <p:txBody>
            <a:bodyPr wrap="square" lIns="0" tIns="0" rIns="90000" bIns="0">
              <a:spAutoFit/>
            </a:bodyPr>
            <a:lstStyle/>
            <a:p>
              <a:pPr algn="ctr">
                <a:lnSpc>
                  <a:spcPct val="95000"/>
                </a:lnSpc>
              </a:pPr>
              <a:r>
                <a:rPr lang="en-GB" sz="1600" b="1" dirty="0">
                  <a:solidFill>
                    <a:schemeClr val="accent6">
                      <a:lumMod val="75000"/>
                    </a:schemeClr>
                  </a:solidFill>
                  <a:effectLst>
                    <a:innerShdw blurRad="63500" dist="50800" dir="13500000">
                      <a:prstClr val="black">
                        <a:alpha val="50000"/>
                      </a:prstClr>
                    </a:innerShdw>
                  </a:effectLst>
                  <a:cs typeface="Arial" charset="0"/>
                </a:rPr>
                <a:t>202</a:t>
              </a:r>
              <a:r>
                <a:rPr lang="uk-UA" sz="1600" b="1" dirty="0">
                  <a:solidFill>
                    <a:schemeClr val="accent6">
                      <a:lumMod val="75000"/>
                    </a:schemeClr>
                  </a:solidFill>
                  <a:effectLst>
                    <a:innerShdw blurRad="63500" dist="50800" dir="13500000">
                      <a:prstClr val="black">
                        <a:alpha val="50000"/>
                      </a:prstClr>
                    </a:innerShdw>
                  </a:effectLst>
                  <a:cs typeface="Arial" charset="0"/>
                </a:rPr>
                <a:t>2</a:t>
              </a:r>
              <a:endParaRPr lang="en-US" sz="1600" b="1" dirty="0">
                <a:solidFill>
                  <a:schemeClr val="accent6">
                    <a:lumMod val="75000"/>
                  </a:schemeClr>
                </a:solidFill>
                <a:effectLst>
                  <a:innerShdw blurRad="63500" dist="50800" dir="13500000">
                    <a:prstClr val="black">
                      <a:alpha val="50000"/>
                    </a:prstClr>
                  </a:innerShdw>
                </a:effectLst>
                <a:cs typeface="Arial" charset="0"/>
              </a:endParaRPr>
            </a:p>
            <a:p>
              <a:pPr algn="ctr">
                <a:lnSpc>
                  <a:spcPct val="95000"/>
                </a:lnSpc>
              </a:pPr>
              <a:r>
                <a:rPr lang="en-US" sz="1200" b="1" dirty="0">
                  <a:solidFill>
                    <a:schemeClr val="accent6">
                      <a:lumMod val="75000"/>
                    </a:schemeClr>
                  </a:solidFill>
                  <a:effectLst>
                    <a:innerShdw blurRad="63500" dist="50800" dir="13500000">
                      <a:prstClr val="black">
                        <a:alpha val="50000"/>
                      </a:prstClr>
                    </a:innerShdw>
                  </a:effectLst>
                  <a:cs typeface="Arial" charset="0"/>
                </a:rPr>
                <a:t>done </a:t>
              </a:r>
              <a:endParaRPr lang="de-DE" sz="1200" b="1" dirty="0">
                <a:solidFill>
                  <a:schemeClr val="accent6">
                    <a:lumMod val="75000"/>
                  </a:schemeClr>
                </a:solidFill>
                <a:effectLst>
                  <a:innerShdw blurRad="63500" dist="50800" dir="13500000">
                    <a:prstClr val="black">
                      <a:alpha val="50000"/>
                    </a:prstClr>
                  </a:innerShdw>
                </a:effectLst>
                <a:cs typeface="Arial" charset="0"/>
              </a:endParaRPr>
            </a:p>
          </p:txBody>
        </p:sp>
        <p:sp>
          <p:nvSpPr>
            <p:cNvPr id="9" name="Rechteck 30">
              <a:extLst>
                <a:ext uri="{FF2B5EF4-FFF2-40B4-BE49-F238E27FC236}">
                  <a16:creationId xmlns:a16="http://schemas.microsoft.com/office/drawing/2014/main" id="{6CCC8EA6-2274-4772-B99F-BAE6B7F8FDE8}"/>
                </a:ext>
              </a:extLst>
            </p:cNvPr>
            <p:cNvSpPr/>
            <p:nvPr/>
          </p:nvSpPr>
          <p:spPr bwMode="gray">
            <a:xfrm>
              <a:off x="4266015" y="6058150"/>
              <a:ext cx="1269833" cy="521022"/>
            </a:xfrm>
            <a:prstGeom prst="rect">
              <a:avLst/>
            </a:prstGeom>
          </p:spPr>
          <p:txBody>
            <a:bodyPr wrap="square" lIns="0" tIns="0" rIns="90000" bIns="0">
              <a:spAutoFit/>
            </a:bodyPr>
            <a:lstStyle/>
            <a:p>
              <a:pPr algn="ctr">
                <a:lnSpc>
                  <a:spcPct val="95000"/>
                </a:lnSpc>
              </a:pPr>
              <a:r>
                <a:rPr lang="en-GB" sz="1600" b="1" dirty="0">
                  <a:solidFill>
                    <a:schemeClr val="accent6">
                      <a:lumMod val="75000"/>
                    </a:schemeClr>
                  </a:solidFill>
                  <a:effectLst>
                    <a:innerShdw blurRad="63500" dist="50800" dir="13500000">
                      <a:prstClr val="black">
                        <a:alpha val="50000"/>
                      </a:prstClr>
                    </a:innerShdw>
                  </a:effectLst>
                  <a:cs typeface="Arial" charset="0"/>
                </a:rPr>
                <a:t>202</a:t>
              </a:r>
              <a:r>
                <a:rPr lang="en-US" sz="1600" b="1" dirty="0">
                  <a:solidFill>
                    <a:schemeClr val="accent6">
                      <a:lumMod val="75000"/>
                    </a:schemeClr>
                  </a:solidFill>
                  <a:effectLst>
                    <a:innerShdw blurRad="63500" dist="50800" dir="13500000">
                      <a:prstClr val="black">
                        <a:alpha val="50000"/>
                      </a:prstClr>
                    </a:innerShdw>
                  </a:effectLst>
                  <a:cs typeface="Arial" charset="0"/>
                </a:rPr>
                <a:t>3</a:t>
              </a:r>
            </a:p>
            <a:p>
              <a:pPr algn="ctr">
                <a:lnSpc>
                  <a:spcPct val="95000"/>
                </a:lnSpc>
              </a:pPr>
              <a:r>
                <a:rPr lang="en-US" sz="1200" b="1" dirty="0">
                  <a:solidFill>
                    <a:schemeClr val="accent6">
                      <a:lumMod val="75000"/>
                    </a:schemeClr>
                  </a:solidFill>
                  <a:effectLst>
                    <a:innerShdw blurRad="63500" dist="50800" dir="13500000">
                      <a:prstClr val="black">
                        <a:alpha val="50000"/>
                      </a:prstClr>
                    </a:innerShdw>
                  </a:effectLst>
                  <a:cs typeface="Arial" charset="0"/>
                </a:rPr>
                <a:t>plan</a:t>
              </a:r>
              <a:endParaRPr lang="de-DE" sz="1200" b="1" dirty="0">
                <a:solidFill>
                  <a:schemeClr val="accent6">
                    <a:lumMod val="75000"/>
                  </a:schemeClr>
                </a:solidFill>
                <a:effectLst>
                  <a:innerShdw blurRad="63500" dist="50800" dir="13500000">
                    <a:prstClr val="black">
                      <a:alpha val="50000"/>
                    </a:prstClr>
                  </a:innerShdw>
                </a:effectLst>
                <a:cs typeface="Arial" charset="0"/>
              </a:endParaRPr>
            </a:p>
          </p:txBody>
        </p:sp>
        <p:sp>
          <p:nvSpPr>
            <p:cNvPr id="10" name="Rechteck 30">
              <a:extLst>
                <a:ext uri="{FF2B5EF4-FFF2-40B4-BE49-F238E27FC236}">
                  <a16:creationId xmlns:a16="http://schemas.microsoft.com/office/drawing/2014/main" id="{0C8D7129-7F81-4105-9B11-7427FBDECCF3}"/>
                </a:ext>
              </a:extLst>
            </p:cNvPr>
            <p:cNvSpPr/>
            <p:nvPr/>
          </p:nvSpPr>
          <p:spPr bwMode="gray">
            <a:xfrm>
              <a:off x="4257587" y="4606999"/>
              <a:ext cx="1295422" cy="595453"/>
            </a:xfrm>
            <a:prstGeom prst="rect">
              <a:avLst/>
            </a:prstGeom>
          </p:spPr>
          <p:txBody>
            <a:bodyPr wrap="square" lIns="0" tIns="0" rIns="90000" bIns="0">
              <a:spAutoFit/>
            </a:bodyPr>
            <a:lstStyle/>
            <a:p>
              <a:pPr algn="ctr">
                <a:lnSpc>
                  <a:spcPct val="95000"/>
                </a:lnSpc>
              </a:pPr>
              <a:r>
                <a:rPr lang="en-GB" sz="1600" b="1" dirty="0">
                  <a:solidFill>
                    <a:schemeClr val="accent6">
                      <a:lumMod val="75000"/>
                    </a:schemeClr>
                  </a:solidFill>
                  <a:effectLst>
                    <a:innerShdw blurRad="63500" dist="50800" dir="13500000">
                      <a:prstClr val="black">
                        <a:alpha val="50000"/>
                      </a:prstClr>
                    </a:innerShdw>
                  </a:effectLst>
                  <a:cs typeface="Arial" charset="0"/>
                </a:rPr>
                <a:t>202</a:t>
              </a:r>
              <a:r>
                <a:rPr lang="uk-UA" sz="1600" b="1" dirty="0">
                  <a:solidFill>
                    <a:schemeClr val="accent6">
                      <a:lumMod val="75000"/>
                    </a:schemeClr>
                  </a:solidFill>
                  <a:effectLst>
                    <a:innerShdw blurRad="63500" dist="50800" dir="13500000">
                      <a:prstClr val="black">
                        <a:alpha val="50000"/>
                      </a:prstClr>
                    </a:innerShdw>
                  </a:effectLst>
                  <a:cs typeface="Arial" charset="0"/>
                </a:rPr>
                <a:t>2</a:t>
              </a:r>
              <a:endParaRPr lang="en-US" sz="1600" b="1" dirty="0">
                <a:solidFill>
                  <a:schemeClr val="accent6">
                    <a:lumMod val="75000"/>
                  </a:schemeClr>
                </a:solidFill>
                <a:effectLst>
                  <a:innerShdw blurRad="63500" dist="50800" dir="13500000">
                    <a:prstClr val="black">
                      <a:alpha val="50000"/>
                    </a:prstClr>
                  </a:innerShdw>
                </a:effectLst>
                <a:cs typeface="Arial" charset="0"/>
              </a:endParaRPr>
            </a:p>
            <a:p>
              <a:pPr algn="ctr">
                <a:lnSpc>
                  <a:spcPct val="95000"/>
                </a:lnSpc>
              </a:pPr>
              <a:r>
                <a:rPr lang="en-US" sz="1200" b="1" dirty="0">
                  <a:solidFill>
                    <a:schemeClr val="accent6">
                      <a:lumMod val="75000"/>
                    </a:schemeClr>
                  </a:solidFill>
                  <a:effectLst>
                    <a:innerShdw blurRad="63500" dist="50800" dir="13500000">
                      <a:prstClr val="black">
                        <a:alpha val="50000"/>
                      </a:prstClr>
                    </a:innerShdw>
                  </a:effectLst>
                  <a:cs typeface="Arial" charset="0"/>
                </a:rPr>
                <a:t>plan</a:t>
              </a:r>
              <a:r>
                <a:rPr lang="en-US" sz="1600" b="1" dirty="0">
                  <a:solidFill>
                    <a:schemeClr val="accent6">
                      <a:lumMod val="75000"/>
                    </a:schemeClr>
                  </a:solidFill>
                  <a:effectLst>
                    <a:innerShdw blurRad="63500" dist="50800" dir="13500000">
                      <a:prstClr val="black">
                        <a:alpha val="50000"/>
                      </a:prstClr>
                    </a:innerShdw>
                  </a:effectLst>
                  <a:cs typeface="Arial" charset="0"/>
                </a:rPr>
                <a:t> </a:t>
              </a:r>
              <a:endParaRPr lang="de-DE" sz="1600" b="1" dirty="0">
                <a:solidFill>
                  <a:schemeClr val="accent6">
                    <a:lumMod val="75000"/>
                  </a:schemeClr>
                </a:solidFill>
                <a:effectLst>
                  <a:innerShdw blurRad="63500" dist="50800" dir="13500000">
                    <a:prstClr val="black">
                      <a:alpha val="50000"/>
                    </a:prstClr>
                  </a:innerShdw>
                </a:effectLst>
                <a:cs typeface="Arial" charset="0"/>
              </a:endParaRPr>
            </a:p>
          </p:txBody>
        </p:sp>
        <p:sp>
          <p:nvSpPr>
            <p:cNvPr id="11" name="Rectangle: Rounded Corners 1">
              <a:extLst>
                <a:ext uri="{FF2B5EF4-FFF2-40B4-BE49-F238E27FC236}">
                  <a16:creationId xmlns:a16="http://schemas.microsoft.com/office/drawing/2014/main" id="{D92D0717-EA62-4AC7-9ECF-5B62C4F9C6FA}"/>
                </a:ext>
              </a:extLst>
            </p:cNvPr>
            <p:cNvSpPr/>
            <p:nvPr/>
          </p:nvSpPr>
          <p:spPr>
            <a:xfrm>
              <a:off x="5645177" y="96313"/>
              <a:ext cx="6299999" cy="777416"/>
            </a:xfrm>
            <a:prstGeom prst="roundRect">
              <a:avLst>
                <a:gd name="adj" fmla="val 9998"/>
              </a:avLst>
            </a:prstGeom>
            <a:solidFill>
              <a:srgbClr val="CC041C"/>
            </a:solidFill>
            <a:ln>
              <a:noFill/>
            </a:ln>
            <a:effectLst>
              <a:outerShdw blurRad="114300" dist="38100" dir="2700000" algn="tl" rotWithShape="0">
                <a:prstClr val="black">
                  <a:alpha val="40000"/>
                </a:prstClr>
              </a:outerShdw>
              <a:softEdge rad="12700"/>
            </a:effectLst>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100"/>
            </a:p>
          </p:txBody>
        </p:sp>
        <p:sp>
          <p:nvSpPr>
            <p:cNvPr id="12" name="Rechteck 25">
              <a:extLst>
                <a:ext uri="{FF2B5EF4-FFF2-40B4-BE49-F238E27FC236}">
                  <a16:creationId xmlns:a16="http://schemas.microsoft.com/office/drawing/2014/main" id="{47D3CC5B-9127-4D9C-9620-F312E4FAFD0C}"/>
                </a:ext>
              </a:extLst>
            </p:cNvPr>
            <p:cNvSpPr/>
            <p:nvPr/>
          </p:nvSpPr>
          <p:spPr bwMode="gray">
            <a:xfrm>
              <a:off x="5416304" y="78768"/>
              <a:ext cx="6849944" cy="614958"/>
            </a:xfrm>
            <a:prstGeom prst="rect">
              <a:avLst/>
            </a:prstGeom>
          </p:spPr>
          <p:txBody>
            <a:bodyPr wrap="square" lIns="0" tIns="90000" rIns="0" bIns="0">
              <a:spAutoFit/>
            </a:bodyPr>
            <a:lstStyle/>
            <a:p>
              <a:pPr marL="285750" indent="-285750">
                <a:buClr>
                  <a:schemeClr val="accent6">
                    <a:lumMod val="75000"/>
                  </a:schemeClr>
                </a:buClr>
                <a:buSzPct val="125000"/>
                <a:buFont typeface="Wingdings" panose="05000000000000000000" pitchFamily="2" charset="2"/>
                <a:buChar char="ü"/>
              </a:pPr>
              <a:r>
                <a:rPr lang="en-US" sz="1200" b="1" dirty="0">
                  <a:solidFill>
                    <a:schemeClr val="bg1"/>
                  </a:solidFill>
                </a:rPr>
                <a:t>Stakeholders Mapping</a:t>
              </a:r>
            </a:p>
            <a:p>
              <a:pPr marL="285750" indent="-285750">
                <a:buClr>
                  <a:schemeClr val="accent6">
                    <a:lumMod val="75000"/>
                  </a:schemeClr>
                </a:buClr>
                <a:buSzPct val="125000"/>
                <a:buFont typeface="Wingdings" panose="05000000000000000000" pitchFamily="2" charset="2"/>
                <a:buChar char="ü"/>
              </a:pPr>
              <a:r>
                <a:rPr lang="en-US" sz="1200" b="1" dirty="0">
                  <a:solidFill>
                    <a:schemeClr val="bg1"/>
                  </a:solidFill>
                </a:rPr>
                <a:t> Policy Gap Analysis</a:t>
              </a:r>
            </a:p>
          </p:txBody>
        </p:sp>
        <p:sp>
          <p:nvSpPr>
            <p:cNvPr id="13" name="Rectangle: Rounded Corners 18">
              <a:extLst>
                <a:ext uri="{FF2B5EF4-FFF2-40B4-BE49-F238E27FC236}">
                  <a16:creationId xmlns:a16="http://schemas.microsoft.com/office/drawing/2014/main" id="{D1D9A75E-5B02-4891-B51F-1190A8DD673B}"/>
                </a:ext>
              </a:extLst>
            </p:cNvPr>
            <p:cNvSpPr/>
            <p:nvPr/>
          </p:nvSpPr>
          <p:spPr>
            <a:xfrm>
              <a:off x="5645175" y="1049730"/>
              <a:ext cx="6299999" cy="1004057"/>
            </a:xfrm>
            <a:prstGeom prst="roundRect">
              <a:avLst>
                <a:gd name="adj" fmla="val 7082"/>
              </a:avLst>
            </a:prstGeom>
            <a:solidFill>
              <a:srgbClr val="82930A"/>
            </a:solidFill>
            <a:ln>
              <a:noFill/>
            </a:ln>
            <a:effectLst>
              <a:outerShdw blurRad="114300" dist="38100" dir="2700000" algn="tl" rotWithShape="0">
                <a:prstClr val="black">
                  <a:alpha val="40000"/>
                </a:prstClr>
              </a:outerShdw>
              <a:softEdge rad="12700"/>
            </a:effectLst>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100"/>
            </a:p>
          </p:txBody>
        </p:sp>
        <p:sp>
          <p:nvSpPr>
            <p:cNvPr id="14" name="TextBox 13">
              <a:extLst>
                <a:ext uri="{FF2B5EF4-FFF2-40B4-BE49-F238E27FC236}">
                  <a16:creationId xmlns:a16="http://schemas.microsoft.com/office/drawing/2014/main" id="{48FD4473-A397-4848-BD03-4E5FFF847730}"/>
                </a:ext>
              </a:extLst>
            </p:cNvPr>
            <p:cNvSpPr txBox="1"/>
            <p:nvPr/>
          </p:nvSpPr>
          <p:spPr>
            <a:xfrm>
              <a:off x="5420625" y="995813"/>
              <a:ext cx="6582851" cy="861719"/>
            </a:xfrm>
            <a:prstGeom prst="rect">
              <a:avLst/>
            </a:prstGeom>
          </p:spPr>
          <p:txBody>
            <a:bodyPr wrap="square" lIns="0" tIns="90000" rIns="0" bIns="0">
              <a:spAutoFit/>
            </a:bodyPr>
            <a:lstStyle>
              <a:defPPr>
                <a:defRPr lang="uk-UA"/>
              </a:defPPr>
              <a:lvl1pPr marL="285750" indent="-285750">
                <a:buClr>
                  <a:schemeClr val="accent6">
                    <a:lumMod val="75000"/>
                  </a:schemeClr>
                </a:buClr>
                <a:buSzPct val="125000"/>
                <a:buFont typeface="Wingdings" panose="05000000000000000000" pitchFamily="2" charset="2"/>
                <a:buChar char="ü"/>
                <a:defRPr sz="1600" b="1">
                  <a:solidFill>
                    <a:schemeClr val="bg1"/>
                  </a:solidFill>
                </a:defRPr>
              </a:lvl1pPr>
            </a:lstStyle>
            <a:p>
              <a:r>
                <a:rPr lang="pt-BR" sz="1200" dirty="0"/>
                <a:t>EIP perspective included to Governmantal Economy Strategy 2030</a:t>
              </a:r>
            </a:p>
            <a:p>
              <a:r>
                <a:rPr lang="en-US" sz="1200" dirty="0"/>
                <a:t>Official Interdepartmental Working Group on EIP policy established</a:t>
              </a:r>
            </a:p>
            <a:p>
              <a:r>
                <a:rPr lang="en-GB" sz="1200" dirty="0"/>
                <a:t>Road Map on EIP policy implementation </a:t>
              </a:r>
              <a:endParaRPr lang="pt-BR" sz="1200" dirty="0"/>
            </a:p>
          </p:txBody>
        </p:sp>
        <p:sp>
          <p:nvSpPr>
            <p:cNvPr id="15" name="Rectangle: Rounded Corners 22">
              <a:extLst>
                <a:ext uri="{FF2B5EF4-FFF2-40B4-BE49-F238E27FC236}">
                  <a16:creationId xmlns:a16="http://schemas.microsoft.com/office/drawing/2014/main" id="{E3B48DF4-394B-413C-88A3-B9AA560995C3}"/>
                </a:ext>
              </a:extLst>
            </p:cNvPr>
            <p:cNvSpPr/>
            <p:nvPr/>
          </p:nvSpPr>
          <p:spPr>
            <a:xfrm>
              <a:off x="5645175" y="2450353"/>
              <a:ext cx="6299999" cy="1651230"/>
            </a:xfrm>
            <a:prstGeom prst="roundRect">
              <a:avLst>
                <a:gd name="adj" fmla="val 3276"/>
              </a:avLst>
            </a:prstGeom>
            <a:solidFill>
              <a:srgbClr val="0077C6"/>
            </a:solidFill>
            <a:ln>
              <a:noFill/>
            </a:ln>
            <a:effectLst>
              <a:outerShdw blurRad="114300" dist="38100" dir="2700000" algn="tl" rotWithShape="0">
                <a:prstClr val="black">
                  <a:alpha val="40000"/>
                </a:prstClr>
              </a:outerShdw>
              <a:softEdge rad="12700"/>
            </a:effectLst>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100"/>
            </a:p>
          </p:txBody>
        </p:sp>
        <p:sp>
          <p:nvSpPr>
            <p:cNvPr id="16" name="Rectangle: Rounded Corners 23">
              <a:extLst>
                <a:ext uri="{FF2B5EF4-FFF2-40B4-BE49-F238E27FC236}">
                  <a16:creationId xmlns:a16="http://schemas.microsoft.com/office/drawing/2014/main" id="{544AD9E1-5187-45F6-9590-1A0BA938678A}"/>
                </a:ext>
              </a:extLst>
            </p:cNvPr>
            <p:cNvSpPr/>
            <p:nvPr/>
          </p:nvSpPr>
          <p:spPr>
            <a:xfrm>
              <a:off x="5645175" y="4489251"/>
              <a:ext cx="6300000" cy="1046509"/>
            </a:xfrm>
            <a:prstGeom prst="roundRect">
              <a:avLst>
                <a:gd name="adj" fmla="val 7716"/>
              </a:avLst>
            </a:prstGeom>
            <a:solidFill>
              <a:srgbClr val="5C2F4B"/>
            </a:solidFill>
            <a:ln>
              <a:noFill/>
            </a:ln>
            <a:effectLst>
              <a:outerShdw blurRad="114300" dist="38100" dir="2700000" algn="tl" rotWithShape="0">
                <a:prstClr val="black">
                  <a:alpha val="40000"/>
                </a:prstClr>
              </a:outerShdw>
              <a:softEdge rad="12700"/>
            </a:effectLst>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100"/>
            </a:p>
          </p:txBody>
        </p:sp>
        <p:sp>
          <p:nvSpPr>
            <p:cNvPr id="17" name="Rectangle: Rounded Corners 26">
              <a:extLst>
                <a:ext uri="{FF2B5EF4-FFF2-40B4-BE49-F238E27FC236}">
                  <a16:creationId xmlns:a16="http://schemas.microsoft.com/office/drawing/2014/main" id="{2E21684F-CE3D-4FE4-BE2E-A9E43519CE82}"/>
                </a:ext>
              </a:extLst>
            </p:cNvPr>
            <p:cNvSpPr/>
            <p:nvPr/>
          </p:nvSpPr>
          <p:spPr>
            <a:xfrm>
              <a:off x="5645175" y="5676413"/>
              <a:ext cx="6299999" cy="902759"/>
            </a:xfrm>
            <a:prstGeom prst="roundRect">
              <a:avLst>
                <a:gd name="adj" fmla="val 7260"/>
              </a:avLst>
            </a:prstGeom>
            <a:solidFill>
              <a:srgbClr val="BF398D"/>
            </a:solidFill>
            <a:ln>
              <a:noFill/>
            </a:ln>
            <a:effectLst>
              <a:outerShdw blurRad="114300" dist="38100" dir="2700000" algn="tl" rotWithShape="0">
                <a:prstClr val="black">
                  <a:alpha val="40000"/>
                </a:prstClr>
              </a:outerShdw>
              <a:softEdge rad="12700"/>
            </a:effectLst>
            <a:scene3d>
              <a:camera prst="orthographicFront">
                <a:rot lat="0" lon="0" rev="0"/>
              </a:camera>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sz="1100"/>
            </a:p>
          </p:txBody>
        </p:sp>
        <p:sp>
          <p:nvSpPr>
            <p:cNvPr id="18" name="Rechteck 27">
              <a:extLst>
                <a:ext uri="{FF2B5EF4-FFF2-40B4-BE49-F238E27FC236}">
                  <a16:creationId xmlns:a16="http://schemas.microsoft.com/office/drawing/2014/main" id="{ED42DE9E-B93C-4B8F-81B3-1FD213541295}"/>
                </a:ext>
              </a:extLst>
            </p:cNvPr>
            <p:cNvSpPr/>
            <p:nvPr/>
          </p:nvSpPr>
          <p:spPr bwMode="gray">
            <a:xfrm>
              <a:off x="5401477" y="2393010"/>
              <a:ext cx="6543697" cy="1527972"/>
            </a:xfrm>
            <a:prstGeom prst="rect">
              <a:avLst/>
            </a:prstGeom>
          </p:spPr>
          <p:txBody>
            <a:bodyPr wrap="square" lIns="0" tIns="90000" rIns="0" bIns="0">
              <a:spAutoFit/>
            </a:bodyPr>
            <a:lstStyle/>
            <a:p>
              <a:pPr marL="285750" indent="-285750">
                <a:lnSpc>
                  <a:spcPct val="95000"/>
                </a:lnSpc>
                <a:spcBef>
                  <a:spcPts val="1200"/>
                </a:spcBef>
                <a:buClr>
                  <a:schemeClr val="accent6">
                    <a:lumMod val="75000"/>
                  </a:schemeClr>
                </a:buClr>
                <a:buSzPct val="125000"/>
                <a:buFont typeface="Wingdings" panose="05000000000000000000" pitchFamily="2" charset="2"/>
                <a:buChar char="ü"/>
              </a:pPr>
              <a:r>
                <a:rPr lang="en-GB" sz="1200" b="1" dirty="0">
                  <a:solidFill>
                    <a:schemeClr val="bg1"/>
                  </a:solidFill>
                </a:rPr>
                <a:t> International proposals to EIP Policy Vision and Roadmap</a:t>
              </a:r>
              <a:endParaRPr lang="uk-UA" sz="1200" b="1" dirty="0">
                <a:solidFill>
                  <a:schemeClr val="bg1"/>
                </a:solidFill>
              </a:endParaRPr>
            </a:p>
            <a:p>
              <a:pPr marL="285750" indent="-285750">
                <a:lnSpc>
                  <a:spcPct val="95000"/>
                </a:lnSpc>
                <a:buClr>
                  <a:schemeClr val="accent6">
                    <a:lumMod val="75000"/>
                  </a:schemeClr>
                </a:buClr>
                <a:buSzPct val="125000"/>
                <a:buFont typeface="Wingdings" panose="05000000000000000000" pitchFamily="2" charset="2"/>
                <a:buChar char="ü"/>
              </a:pPr>
              <a:r>
                <a:rPr lang="en-US" sz="1200" b="1" dirty="0">
                  <a:solidFill>
                    <a:schemeClr val="bg1"/>
                  </a:solidFill>
                </a:rPr>
                <a:t> EIP Incentives Report</a:t>
              </a:r>
              <a:endParaRPr lang="pt-BR" sz="1200" b="1" dirty="0">
                <a:solidFill>
                  <a:schemeClr val="bg1"/>
                </a:solidFill>
              </a:endParaRPr>
            </a:p>
            <a:p>
              <a:pPr marL="285750" indent="-285750">
                <a:lnSpc>
                  <a:spcPct val="95000"/>
                </a:lnSpc>
                <a:buClr>
                  <a:schemeClr val="accent6">
                    <a:lumMod val="75000"/>
                  </a:schemeClr>
                </a:buClr>
                <a:buSzPct val="125000"/>
                <a:buFont typeface="Wingdings" panose="05000000000000000000" pitchFamily="2" charset="2"/>
                <a:buChar char="ü"/>
              </a:pPr>
              <a:r>
                <a:rPr lang="en-US" sz="1200" b="1" dirty="0">
                  <a:solidFill>
                    <a:schemeClr val="bg1"/>
                  </a:solidFill>
                </a:rPr>
                <a:t> EIP perspective included to draft IP Strategy 2030</a:t>
              </a:r>
              <a:r>
                <a:rPr lang="uk-UA" sz="1200" b="1" dirty="0">
                  <a:solidFill>
                    <a:schemeClr val="bg1"/>
                  </a:solidFill>
                </a:rPr>
                <a:t> </a:t>
              </a:r>
              <a:endParaRPr lang="en-US" sz="1200" dirty="0">
                <a:solidFill>
                  <a:schemeClr val="bg1"/>
                </a:solidFill>
              </a:endParaRPr>
            </a:p>
            <a:p>
              <a:pPr marL="285750" indent="-285750">
                <a:lnSpc>
                  <a:spcPct val="95000"/>
                </a:lnSpc>
                <a:buClr>
                  <a:schemeClr val="accent6">
                    <a:lumMod val="75000"/>
                  </a:schemeClr>
                </a:buClr>
                <a:buSzPct val="125000"/>
                <a:buFont typeface="Wingdings" panose="05000000000000000000" pitchFamily="2" charset="2"/>
                <a:buChar char="ü"/>
              </a:pPr>
              <a:r>
                <a:rPr lang="en-US" sz="1200" b="1" dirty="0">
                  <a:solidFill>
                    <a:schemeClr val="bg1"/>
                  </a:solidFill>
                </a:rPr>
                <a:t> Strategic Ecology Assessment of IP Strategy with EIP perspective</a:t>
              </a:r>
            </a:p>
            <a:p>
              <a:pPr marL="285750" indent="-285750">
                <a:lnSpc>
                  <a:spcPct val="95000"/>
                </a:lnSpc>
                <a:buClr>
                  <a:schemeClr val="accent6">
                    <a:lumMod val="75000"/>
                  </a:schemeClr>
                </a:buClr>
                <a:buSzPct val="125000"/>
                <a:buFont typeface="Wingdings" panose="05000000000000000000" pitchFamily="2" charset="2"/>
                <a:buChar char="ü"/>
              </a:pPr>
              <a:r>
                <a:rPr lang="en-US" sz="1200" b="1" dirty="0">
                  <a:solidFill>
                    <a:schemeClr val="bg1"/>
                  </a:solidFill>
                </a:rPr>
                <a:t> Forecast of EIP policy development (Regulatory Impact Assessment)</a:t>
              </a:r>
              <a:endParaRPr lang="uk-UA" sz="1200" b="1" dirty="0">
                <a:solidFill>
                  <a:schemeClr val="bg1"/>
                </a:solidFill>
              </a:endParaRPr>
            </a:p>
            <a:p>
              <a:pPr marL="285750" indent="-285750">
                <a:lnSpc>
                  <a:spcPct val="95000"/>
                </a:lnSpc>
                <a:buClr>
                  <a:schemeClr val="accent6">
                    <a:lumMod val="75000"/>
                  </a:schemeClr>
                </a:buClr>
                <a:buSzPct val="125000"/>
                <a:buFont typeface="Wingdings" panose="05000000000000000000" pitchFamily="2" charset="2"/>
                <a:buChar char="ü"/>
              </a:pPr>
              <a:r>
                <a:rPr lang="en-US" sz="1200" b="1" dirty="0">
                  <a:solidFill>
                    <a:schemeClr val="bg1"/>
                  </a:solidFill>
                </a:rPr>
                <a:t> Draft EIP Law (amendments to IP Law and other Laws)</a:t>
              </a:r>
            </a:p>
          </p:txBody>
        </p:sp>
        <p:sp>
          <p:nvSpPr>
            <p:cNvPr id="19" name="Rechteck 27">
              <a:extLst>
                <a:ext uri="{FF2B5EF4-FFF2-40B4-BE49-F238E27FC236}">
                  <a16:creationId xmlns:a16="http://schemas.microsoft.com/office/drawing/2014/main" id="{E377B7F2-EB75-435D-AF63-F8CD05054777}"/>
                </a:ext>
              </a:extLst>
            </p:cNvPr>
            <p:cNvSpPr/>
            <p:nvPr/>
          </p:nvSpPr>
          <p:spPr bwMode="gray">
            <a:xfrm>
              <a:off x="5416304" y="4588970"/>
              <a:ext cx="6464270" cy="824705"/>
            </a:xfrm>
            <a:prstGeom prst="rect">
              <a:avLst/>
            </a:prstGeom>
          </p:spPr>
          <p:txBody>
            <a:bodyPr wrap="square" lIns="0" tIns="90000" rIns="0" bIns="0">
              <a:spAutoFit/>
            </a:bodyPr>
            <a:lstStyle/>
            <a:p>
              <a:pPr marL="285750" indent="-285750">
                <a:lnSpc>
                  <a:spcPct val="95000"/>
                </a:lnSpc>
                <a:buClr>
                  <a:schemeClr val="accent6">
                    <a:lumMod val="75000"/>
                  </a:schemeClr>
                </a:buClr>
                <a:buSzPct val="125000"/>
                <a:buFont typeface="Wingdings" panose="05000000000000000000" pitchFamily="2" charset="2"/>
                <a:buChar char="ü"/>
              </a:pPr>
              <a:r>
                <a:rPr lang="en-US" sz="1200" b="1" dirty="0">
                  <a:solidFill>
                    <a:schemeClr val="bg1"/>
                  </a:solidFill>
                </a:rPr>
                <a:t> National Survey on Market Readiness to EIP model</a:t>
              </a:r>
            </a:p>
            <a:p>
              <a:pPr marL="285750" indent="-285750">
                <a:lnSpc>
                  <a:spcPct val="95000"/>
                </a:lnSpc>
                <a:buClr>
                  <a:schemeClr val="accent6">
                    <a:lumMod val="75000"/>
                  </a:schemeClr>
                </a:buClr>
                <a:buSzPct val="125000"/>
                <a:buFont typeface="Wingdings" panose="05000000000000000000" pitchFamily="2" charset="2"/>
                <a:buChar char="ü"/>
              </a:pPr>
              <a:r>
                <a:rPr lang="en-US" sz="1200" b="1" dirty="0">
                  <a:solidFill>
                    <a:schemeClr val="bg1"/>
                  </a:solidFill>
                </a:rPr>
                <a:t> Online EIP training course for decision-makers and practitioners</a:t>
              </a:r>
              <a:endParaRPr lang="pt-BR" sz="1200" b="1" dirty="0">
                <a:solidFill>
                  <a:schemeClr val="bg1"/>
                </a:solidFill>
              </a:endParaRPr>
            </a:p>
            <a:p>
              <a:pPr marL="285750" indent="-285750">
                <a:lnSpc>
                  <a:spcPct val="95000"/>
                </a:lnSpc>
                <a:buClr>
                  <a:schemeClr val="accent6">
                    <a:lumMod val="75000"/>
                  </a:schemeClr>
                </a:buClr>
                <a:buSzPct val="125000"/>
                <a:buFont typeface="Wingdings" panose="05000000000000000000" pitchFamily="2" charset="2"/>
                <a:buChar char="ü"/>
              </a:pPr>
              <a:r>
                <a:rPr lang="pt-BR" sz="1200" b="1" dirty="0">
                  <a:solidFill>
                    <a:schemeClr val="bg1"/>
                  </a:solidFill>
                </a:rPr>
                <a:t> </a:t>
              </a:r>
              <a:r>
                <a:rPr lang="en-US" sz="1200" b="1" dirty="0">
                  <a:solidFill>
                    <a:schemeClr val="bg1"/>
                  </a:solidFill>
                </a:rPr>
                <a:t>EIP Supply Chains Disruption Report</a:t>
              </a:r>
            </a:p>
          </p:txBody>
        </p:sp>
        <p:sp>
          <p:nvSpPr>
            <p:cNvPr id="20" name="TextBox 19">
              <a:extLst>
                <a:ext uri="{FF2B5EF4-FFF2-40B4-BE49-F238E27FC236}">
                  <a16:creationId xmlns:a16="http://schemas.microsoft.com/office/drawing/2014/main" id="{C6B7D62E-BB8A-450A-AD24-9DD5BE3FA99A}"/>
                </a:ext>
              </a:extLst>
            </p:cNvPr>
            <p:cNvSpPr txBox="1"/>
            <p:nvPr/>
          </p:nvSpPr>
          <p:spPr>
            <a:xfrm>
              <a:off x="5343177" y="5716360"/>
              <a:ext cx="7153623" cy="789633"/>
            </a:xfrm>
            <a:prstGeom prst="rect">
              <a:avLst/>
            </a:prstGeom>
            <a:noFill/>
          </p:spPr>
          <p:txBody>
            <a:bodyPr wrap="square">
              <a:spAutoFit/>
            </a:bodyPr>
            <a:lstStyle/>
            <a:p>
              <a:pPr marL="285750" indent="-285750">
                <a:lnSpc>
                  <a:spcPct val="90000"/>
                </a:lnSpc>
                <a:buClr>
                  <a:schemeClr val="accent6">
                    <a:lumMod val="75000"/>
                  </a:schemeClr>
                </a:buClr>
                <a:buSzPct val="120000"/>
                <a:buFont typeface="Wingdings" panose="05000000000000000000" pitchFamily="2" charset="2"/>
                <a:buChar char="ü"/>
              </a:pPr>
              <a:r>
                <a:rPr lang="uk-UA" sz="1200" b="1" dirty="0">
                  <a:solidFill>
                    <a:schemeClr val="bg1"/>
                  </a:solidFill>
                </a:rPr>
                <a:t> </a:t>
              </a:r>
              <a:r>
                <a:rPr lang="en-US" sz="1200" b="1" dirty="0">
                  <a:solidFill>
                    <a:schemeClr val="bg1"/>
                  </a:solidFill>
                </a:rPr>
                <a:t>Adoption of EIP Law </a:t>
              </a:r>
            </a:p>
            <a:p>
              <a:pPr marL="285750" indent="-285750">
                <a:lnSpc>
                  <a:spcPct val="90000"/>
                </a:lnSpc>
                <a:buClr>
                  <a:schemeClr val="accent6">
                    <a:lumMod val="75000"/>
                  </a:schemeClr>
                </a:buClr>
                <a:buSzPct val="120000"/>
                <a:buFont typeface="Wingdings" panose="05000000000000000000" pitchFamily="2" charset="2"/>
                <a:buChar char="ü"/>
              </a:pPr>
              <a:r>
                <a:rPr lang="en-US" sz="1200" b="1" dirty="0">
                  <a:solidFill>
                    <a:schemeClr val="bg1"/>
                  </a:solidFill>
                </a:rPr>
                <a:t> Adoption of sub-laws on EIP (criteria, verification, monitoring)</a:t>
              </a:r>
              <a:endParaRPr lang="pt-BR" sz="1200" b="1" dirty="0">
                <a:solidFill>
                  <a:schemeClr val="bg1"/>
                </a:solidFill>
              </a:endParaRPr>
            </a:p>
            <a:p>
              <a:pPr marL="285750" indent="-285750">
                <a:lnSpc>
                  <a:spcPct val="90000"/>
                </a:lnSpc>
                <a:buClr>
                  <a:schemeClr val="accent6">
                    <a:lumMod val="75000"/>
                  </a:schemeClr>
                </a:buClr>
                <a:buSzPct val="120000"/>
                <a:buFont typeface="Wingdings" panose="05000000000000000000" pitchFamily="2" charset="2"/>
                <a:buChar char="ü"/>
              </a:pPr>
              <a:r>
                <a:rPr lang="pt-BR" sz="1200" b="1" dirty="0">
                  <a:solidFill>
                    <a:schemeClr val="bg1"/>
                  </a:solidFill>
                </a:rPr>
                <a:t> Bringing policies in compliance to EIP International Framework</a:t>
              </a:r>
            </a:p>
          </p:txBody>
        </p:sp>
        <p:pic>
          <p:nvPicPr>
            <p:cNvPr id="21" name="Picture 20">
              <a:extLst>
                <a:ext uri="{FF2B5EF4-FFF2-40B4-BE49-F238E27FC236}">
                  <a16:creationId xmlns:a16="http://schemas.microsoft.com/office/drawing/2014/main" id="{C6A10C9E-22E8-4DE2-97CE-1BFBDF73C906}"/>
                </a:ext>
              </a:extLst>
            </p:cNvPr>
            <p:cNvPicPr>
              <a:picLocks noChangeAspect="1"/>
            </p:cNvPicPr>
            <p:nvPr/>
          </p:nvPicPr>
          <p:blipFill rotWithShape="1">
            <a:blip r:embed="rId2"/>
            <a:srcRect l="55993"/>
            <a:stretch/>
          </p:blipFill>
          <p:spPr>
            <a:xfrm>
              <a:off x="689341" y="0"/>
              <a:ext cx="3613689" cy="6748181"/>
            </a:xfrm>
            <a:prstGeom prst="rect">
              <a:avLst/>
            </a:prstGeom>
          </p:spPr>
        </p:pic>
        <p:pic>
          <p:nvPicPr>
            <p:cNvPr id="22" name="Рисунок 22">
              <a:extLst>
                <a:ext uri="{FF2B5EF4-FFF2-40B4-BE49-F238E27FC236}">
                  <a16:creationId xmlns:a16="http://schemas.microsoft.com/office/drawing/2014/main" id="{B9B5A144-C029-4997-9C2F-4776293AC0CC}"/>
                </a:ext>
              </a:extLst>
            </p:cNvPr>
            <p:cNvPicPr>
              <a:picLocks noChangeAspect="1"/>
            </p:cNvPicPr>
            <p:nvPr/>
          </p:nvPicPr>
          <p:blipFill>
            <a:blip r:embed="rId3"/>
            <a:stretch>
              <a:fillRect/>
            </a:stretch>
          </p:blipFill>
          <p:spPr>
            <a:xfrm>
              <a:off x="697753" y="192621"/>
              <a:ext cx="2448824" cy="818805"/>
            </a:xfrm>
            <a:prstGeom prst="rect">
              <a:avLst/>
            </a:prstGeom>
            <a:ln>
              <a:noFill/>
            </a:ln>
            <a:effectLst>
              <a:outerShdw blurRad="292100" dist="139700" dir="2700000" algn="tl" rotWithShape="0">
                <a:srgbClr val="333333">
                  <a:alpha val="65000"/>
                </a:srgbClr>
              </a:outerShdw>
            </a:effectLst>
          </p:spPr>
        </p:pic>
        <p:pic>
          <p:nvPicPr>
            <p:cNvPr id="23" name="Picture 2">
              <a:extLst>
                <a:ext uri="{FF2B5EF4-FFF2-40B4-BE49-F238E27FC236}">
                  <a16:creationId xmlns:a16="http://schemas.microsoft.com/office/drawing/2014/main" id="{1A898896-7DA2-4B7D-94D3-AC75B270A19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9730" b="3189"/>
            <a:stretch/>
          </p:blipFill>
          <p:spPr bwMode="auto">
            <a:xfrm>
              <a:off x="697753" y="1159684"/>
              <a:ext cx="2448824" cy="818805"/>
            </a:xfrm>
            <a:prstGeom prst="rect">
              <a:avLst/>
            </a:prstGeom>
            <a:ln>
              <a:noFill/>
            </a:ln>
            <a:effectLst>
              <a:outerShdw blurRad="292100" dist="139700" dir="2700000" algn="tl" rotWithShape="0">
                <a:srgbClr val="333333">
                  <a:alpha val="65000"/>
                </a:srgbClr>
              </a:outerShdw>
            </a:effectLst>
          </p:spPr>
        </p:pic>
        <p:pic>
          <p:nvPicPr>
            <p:cNvPr id="24" name="Graphic 39" descr="A scattering of small circles">
              <a:extLst>
                <a:ext uri="{FF2B5EF4-FFF2-40B4-BE49-F238E27FC236}">
                  <a16:creationId xmlns:a16="http://schemas.microsoft.com/office/drawing/2014/main" id="{82F99D41-B370-491E-B8C0-B611F056F1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15424334">
              <a:off x="3128615" y="1473132"/>
              <a:ext cx="1909549" cy="1909549"/>
            </a:xfrm>
            <a:prstGeom prst="rect">
              <a:avLst/>
            </a:prstGeom>
          </p:spPr>
        </p:pic>
        <p:pic>
          <p:nvPicPr>
            <p:cNvPr id="25" name="Graphic 40" descr="A scattering of small circles">
              <a:extLst>
                <a:ext uri="{FF2B5EF4-FFF2-40B4-BE49-F238E27FC236}">
                  <a16:creationId xmlns:a16="http://schemas.microsoft.com/office/drawing/2014/main" id="{F32862BA-77DC-4789-839B-A7F9A9B7C0A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rot="7500214">
              <a:off x="582744" y="4933823"/>
              <a:ext cx="2417319" cy="2417319"/>
            </a:xfrm>
            <a:prstGeom prst="rect">
              <a:avLst/>
            </a:prstGeom>
          </p:spPr>
        </p:pic>
        <p:pic>
          <p:nvPicPr>
            <p:cNvPr id="26" name="Graphic 27" descr="Confetti">
              <a:extLst>
                <a:ext uri="{FF2B5EF4-FFF2-40B4-BE49-F238E27FC236}">
                  <a16:creationId xmlns:a16="http://schemas.microsoft.com/office/drawing/2014/main" id="{8DF065C3-F922-436D-9F45-BC563B06F55D}"/>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557389">
              <a:off x="54332" y="1949070"/>
              <a:ext cx="3005507" cy="3005507"/>
            </a:xfrm>
            <a:prstGeom prst="rect">
              <a:avLst/>
            </a:prstGeom>
          </p:spPr>
        </p:pic>
      </p:grpSp>
    </p:spTree>
    <p:extLst>
      <p:ext uri="{BB962C8B-B14F-4D97-AF65-F5344CB8AC3E}">
        <p14:creationId xmlns:p14="http://schemas.microsoft.com/office/powerpoint/2010/main" val="2302431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7011" y="89971"/>
            <a:ext cx="5625337" cy="678047"/>
          </a:xfrm>
        </p:spPr>
        <p:txBody>
          <a:bodyPr/>
          <a:lstStyle/>
          <a:p>
            <a:pPr algn="l"/>
            <a:r>
              <a:rPr lang="en-US" dirty="0"/>
              <a:t>ABOUT GEIPP</a:t>
            </a:r>
          </a:p>
        </p:txBody>
      </p:sp>
      <p:sp>
        <p:nvSpPr>
          <p:cNvPr id="4" name="Slide Number Placeholder 3"/>
          <p:cNvSpPr>
            <a:spLocks noGrp="1"/>
          </p:cNvSpPr>
          <p:nvPr>
            <p:ph type="sldNum" sz="quarter" idx="12"/>
          </p:nvPr>
        </p:nvSpPr>
        <p:spPr/>
        <p:txBody>
          <a:bodyPr/>
          <a:lstStyle/>
          <a:p>
            <a:fld id="{E7BB3053-6EDB-AE4B-B919-37206FDEF572}" type="slidenum">
              <a:rPr lang="fr-FR" smtClean="0"/>
              <a:pPr/>
              <a:t>2</a:t>
            </a:fld>
            <a:endParaRPr lang="fr-FR"/>
          </a:p>
        </p:txBody>
      </p:sp>
      <p:sp>
        <p:nvSpPr>
          <p:cNvPr id="6" name="TextBox 5"/>
          <p:cNvSpPr txBox="1"/>
          <p:nvPr/>
        </p:nvSpPr>
        <p:spPr>
          <a:xfrm>
            <a:off x="213645" y="1136591"/>
            <a:ext cx="3367043" cy="2893100"/>
          </a:xfrm>
          <a:prstGeom prst="rect">
            <a:avLst/>
          </a:prstGeom>
          <a:noFill/>
        </p:spPr>
        <p:txBody>
          <a:bodyPr wrap="square" rtlCol="0">
            <a:spAutoFit/>
          </a:bodyPr>
          <a:lstStyle/>
          <a:p>
            <a:r>
              <a:rPr lang="en-GB" kern="0" dirty="0">
                <a:latin typeface="Helvetica" panose="020B0604020202020204" pitchFamily="34" charset="0"/>
                <a:ea typeface="Blogger Sans" panose="02000506030000020004" pitchFamily="50" charset="0"/>
                <a:cs typeface="Helvetica" panose="020B0604020202020204" pitchFamily="34" charset="0"/>
              </a:rPr>
              <a:t>The </a:t>
            </a:r>
            <a:r>
              <a:rPr lang="en-GB" b="1" kern="0" dirty="0">
                <a:latin typeface="Helvetica" panose="020B0604020202020204" pitchFamily="34" charset="0"/>
                <a:ea typeface="Blogger Sans" panose="02000506030000020004" pitchFamily="50" charset="0"/>
                <a:cs typeface="Helvetica" panose="020B0604020202020204" pitchFamily="34" charset="0"/>
              </a:rPr>
              <a:t>objective</a:t>
            </a:r>
            <a:r>
              <a:rPr lang="en-GB" kern="0" dirty="0">
                <a:latin typeface="Helvetica" panose="020B0604020202020204" pitchFamily="34" charset="0"/>
                <a:ea typeface="Blogger Sans" panose="02000506030000020004" pitchFamily="50" charset="0"/>
                <a:cs typeface="Helvetica" panose="020B0604020202020204" pitchFamily="34" charset="0"/>
              </a:rPr>
              <a:t> of the Global Eco-Industrial Parks Programme (GEIPP) is to demonstrate the viability and benefits of greening industrial parks by improving resource productivity and economic, environmental and social performances of businesses and thereby contributing to inclusive and sustainable industrial development in the participating developing and transition economies.</a:t>
            </a:r>
          </a:p>
          <a:p>
            <a:endParaRPr lang="en-GB" kern="0" dirty="0">
              <a:latin typeface="Helvetica" panose="020B0604020202020204" pitchFamily="34" charset="0"/>
              <a:ea typeface="Blogger Sans" panose="02000506030000020004" pitchFamily="50" charset="0"/>
              <a:cs typeface="Helvetica" panose="020B0604020202020204" pitchFamily="34" charset="0"/>
            </a:endParaRPr>
          </a:p>
          <a:p>
            <a:endParaRPr lang="en-GB" kern="0" dirty="0">
              <a:latin typeface="Helvetica" panose="020B0604020202020204" pitchFamily="34" charset="0"/>
              <a:ea typeface="Blogger Sans" panose="02000506030000020004" pitchFamily="50" charset="0"/>
              <a:cs typeface="Helvetica" panose="020B0604020202020204" pitchFamily="34" charset="0"/>
            </a:endParaRPr>
          </a:p>
          <a:p>
            <a:endParaRPr lang="en-US" dirty="0">
              <a:latin typeface="Helvetica" panose="020B0604020202020204" pitchFamily="34" charset="0"/>
              <a:cs typeface="Helvetica" panose="020B0604020202020204" pitchFamily="34" charset="0"/>
            </a:endParaRPr>
          </a:p>
        </p:txBody>
      </p:sp>
      <p:pic>
        <p:nvPicPr>
          <p:cNvPr id="7" name="Picture 6" descr="A screenshot of a map&#10;&#10;Description automatically generated">
            <a:extLst>
              <a:ext uri="{FF2B5EF4-FFF2-40B4-BE49-F238E27FC236}">
                <a16:creationId xmlns:a16="http://schemas.microsoft.com/office/drawing/2014/main" id="{3A16E562-2430-BF46-BB4B-6C467C7F7DBB}"/>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899646" y="1136591"/>
            <a:ext cx="5049059" cy="2941797"/>
          </a:xfrm>
          <a:prstGeom prst="rect">
            <a:avLst/>
          </a:prstGeom>
        </p:spPr>
      </p:pic>
      <p:pic>
        <p:nvPicPr>
          <p:cNvPr id="8" name="Picture 7" descr="Text&#10;&#10;Description automatically generated with medium confidence"/>
          <p:cNvPicPr/>
          <p:nvPr/>
        </p:nvPicPr>
        <p:blipFill>
          <a:blip r:embed="rId3">
            <a:extLst>
              <a:ext uri="{28A0092B-C50C-407E-A947-70E740481C1C}">
                <a14:useLocalDpi xmlns:a14="http://schemas.microsoft.com/office/drawing/2010/main" val="0"/>
              </a:ext>
            </a:extLst>
          </a:blip>
          <a:stretch>
            <a:fillRect/>
          </a:stretch>
        </p:blipFill>
        <p:spPr>
          <a:xfrm>
            <a:off x="288407" y="3794484"/>
            <a:ext cx="3752850" cy="717550"/>
          </a:xfrm>
          <a:prstGeom prst="rect">
            <a:avLst/>
          </a:prstGeom>
        </p:spPr>
      </p:pic>
    </p:spTree>
    <p:extLst>
      <p:ext uri="{BB962C8B-B14F-4D97-AF65-F5344CB8AC3E}">
        <p14:creationId xmlns:p14="http://schemas.microsoft.com/office/powerpoint/2010/main" val="63006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9949" y="89971"/>
            <a:ext cx="6178898" cy="678047"/>
          </a:xfrm>
        </p:spPr>
        <p:txBody>
          <a:bodyPr>
            <a:normAutofit fontScale="90000"/>
          </a:bodyPr>
          <a:lstStyle/>
          <a:p>
            <a:pPr algn="l"/>
            <a:r>
              <a:rPr lang="en-US" dirty="0"/>
              <a:t>The Significance of the Park Management Entity</a:t>
            </a:r>
          </a:p>
        </p:txBody>
      </p:sp>
      <p:sp>
        <p:nvSpPr>
          <p:cNvPr id="3" name="Content Placeholder 2"/>
          <p:cNvSpPr>
            <a:spLocks noGrp="1"/>
          </p:cNvSpPr>
          <p:nvPr>
            <p:ph idx="1"/>
          </p:nvPr>
        </p:nvSpPr>
        <p:spPr>
          <a:xfrm>
            <a:off x="561256" y="1083497"/>
            <a:ext cx="8181092" cy="3683765"/>
          </a:xfrm>
        </p:spPr>
        <p:txBody>
          <a:bodyPr>
            <a:normAutofit/>
          </a:bodyPr>
          <a:lstStyle/>
          <a:p>
            <a:r>
              <a:rPr lang="en-US" sz="1400" dirty="0"/>
              <a:t>Park Management plays a critical role as the entry point and driver to achieve EIP objectives</a:t>
            </a:r>
          </a:p>
          <a:p>
            <a:r>
              <a:rPr lang="en-US" sz="1400" dirty="0"/>
              <a:t>They connect the Park, Resident Firms, relevant Government Agencies and the wider community. </a:t>
            </a:r>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sz="1400" dirty="0"/>
          </a:p>
          <a:p>
            <a:endParaRPr lang="en-US" dirty="0"/>
          </a:p>
        </p:txBody>
      </p:sp>
      <p:sp>
        <p:nvSpPr>
          <p:cNvPr id="4" name="Slide Number Placeholder 3"/>
          <p:cNvSpPr>
            <a:spLocks noGrp="1"/>
          </p:cNvSpPr>
          <p:nvPr>
            <p:ph type="sldNum" sz="quarter" idx="12"/>
          </p:nvPr>
        </p:nvSpPr>
        <p:spPr/>
        <p:txBody>
          <a:bodyPr/>
          <a:lstStyle/>
          <a:p>
            <a:fld id="{E7BB3053-6EDB-AE4B-B919-37206FDEF572}" type="slidenum">
              <a:rPr lang="fr-FR" smtClean="0"/>
              <a:pPr/>
              <a:t>20</a:t>
            </a:fld>
            <a:endParaRPr lang="fr-FR"/>
          </a:p>
        </p:txBody>
      </p:sp>
      <p:graphicFrame>
        <p:nvGraphicFramePr>
          <p:cNvPr id="5" name="Table 4"/>
          <p:cNvGraphicFramePr>
            <a:graphicFrameLocks noGrp="1"/>
          </p:cNvGraphicFramePr>
          <p:nvPr>
            <p:extLst>
              <p:ext uri="{D42A27DB-BD31-4B8C-83A1-F6EECF244321}">
                <p14:modId xmlns:p14="http://schemas.microsoft.com/office/powerpoint/2010/main" val="3688134661"/>
              </p:ext>
            </p:extLst>
          </p:nvPr>
        </p:nvGraphicFramePr>
        <p:xfrm>
          <a:off x="561256" y="1732283"/>
          <a:ext cx="8181092" cy="2194560"/>
        </p:xfrm>
        <a:graphic>
          <a:graphicData uri="http://schemas.openxmlformats.org/drawingml/2006/table">
            <a:tbl>
              <a:tblPr firstRow="1" bandRow="1">
                <a:effectLst>
                  <a:outerShdw blurRad="50800" dist="38100" dir="5400000" algn="t" rotWithShape="0">
                    <a:prstClr val="black">
                      <a:alpha val="40000"/>
                    </a:prstClr>
                  </a:outerShdw>
                </a:effectLst>
                <a:tableStyleId>{93296810-A885-4BE3-A3E7-6D5BEEA58F35}</a:tableStyleId>
              </a:tblPr>
              <a:tblGrid>
                <a:gridCol w="4046603">
                  <a:extLst>
                    <a:ext uri="{9D8B030D-6E8A-4147-A177-3AD203B41FA5}">
                      <a16:colId xmlns:a16="http://schemas.microsoft.com/office/drawing/2014/main" val="20000"/>
                    </a:ext>
                  </a:extLst>
                </a:gridCol>
                <a:gridCol w="4134489">
                  <a:extLst>
                    <a:ext uri="{9D8B030D-6E8A-4147-A177-3AD203B41FA5}">
                      <a16:colId xmlns:a16="http://schemas.microsoft.com/office/drawing/2014/main" val="20001"/>
                    </a:ext>
                  </a:extLst>
                </a:gridCol>
              </a:tblGrid>
              <a:tr h="0">
                <a:tc>
                  <a:txBody>
                    <a:bodyPr/>
                    <a:lstStyle/>
                    <a:p>
                      <a:r>
                        <a:rPr lang="en-US" sz="1200" dirty="0">
                          <a:latin typeface="Helvetica" panose="020B0604020202020204" pitchFamily="34" charset="0"/>
                          <a:cs typeface="Helvetica" panose="020B0604020202020204" pitchFamily="34" charset="0"/>
                        </a:rPr>
                        <a:t>SUCCESS FACTORS FOR EIP MANAGEMENT</a:t>
                      </a:r>
                    </a:p>
                  </a:txBody>
                  <a:tcPr marL="45720" marR="4572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A5C71A"/>
                    </a:solidFill>
                  </a:tcPr>
                </a:tc>
                <a:tc>
                  <a:txBody>
                    <a:bodyPr/>
                    <a:lstStyle/>
                    <a:p>
                      <a:r>
                        <a:rPr lang="en-US" sz="1200" dirty="0">
                          <a:latin typeface="Helvetica" panose="020B0604020202020204" pitchFamily="34" charset="0"/>
                          <a:cs typeface="Helvetica" panose="020B0604020202020204" pitchFamily="34" charset="0"/>
                        </a:rPr>
                        <a:t>COMMON CHALLENGES FOR EIP MANAGEMENT</a:t>
                      </a:r>
                    </a:p>
                  </a:txBody>
                  <a:tcPr marL="45720" marR="4572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2">
                        <a:lumMod val="60000"/>
                        <a:lumOff val="40000"/>
                      </a:schemeClr>
                    </a:solidFill>
                  </a:tcPr>
                </a:tc>
                <a:extLst>
                  <a:ext uri="{0D108BD9-81ED-4DB2-BD59-A6C34878D82A}">
                    <a16:rowId xmlns:a16="http://schemas.microsoft.com/office/drawing/2014/main" val="10000"/>
                  </a:ext>
                </a:extLst>
              </a:tr>
              <a:tr h="0">
                <a:tc>
                  <a:txBody>
                    <a:bodyPr/>
                    <a:lstStyle/>
                    <a:p>
                      <a:pPr marL="171450" indent="-171450">
                        <a:buFont typeface="Wingdings" panose="05000000000000000000" pitchFamily="2" charset="2"/>
                        <a:buChar char="§"/>
                      </a:pPr>
                      <a:r>
                        <a:rPr lang="en-US" sz="1200" b="1" dirty="0">
                          <a:latin typeface="Helvetica" panose="020B0604020202020204" pitchFamily="34" charset="0"/>
                          <a:cs typeface="Helvetica" panose="020B0604020202020204" pitchFamily="34" charset="0"/>
                        </a:rPr>
                        <a:t>Strong leadership</a:t>
                      </a:r>
                      <a:r>
                        <a:rPr lang="en-US" sz="1200" b="1" baseline="0" dirty="0">
                          <a:latin typeface="Helvetica" panose="020B0604020202020204" pitchFamily="34" charset="0"/>
                          <a:cs typeface="Helvetica" panose="020B0604020202020204" pitchFamily="34" charset="0"/>
                        </a:rPr>
                        <a:t> </a:t>
                      </a:r>
                      <a:r>
                        <a:rPr lang="en-US" sz="1200" baseline="0" dirty="0">
                          <a:latin typeface="Helvetica" panose="020B0604020202020204" pitchFamily="34" charset="0"/>
                          <a:cs typeface="Helvetica" panose="020B0604020202020204" pitchFamily="34" charset="0"/>
                        </a:rPr>
                        <a:t>and commitment</a:t>
                      </a:r>
                      <a:endParaRPr lang="en-US" sz="1200" dirty="0">
                        <a:latin typeface="Helvetica" panose="020B0604020202020204" pitchFamily="34" charset="0"/>
                        <a:cs typeface="Helvetica" panose="020B0604020202020204" pitchFamily="34" charset="0"/>
                      </a:endParaRPr>
                    </a:p>
                  </a:txBody>
                  <a:tcPr marL="45720" marR="45720">
                    <a:lnL w="6350" cap="flat" cmpd="sng" algn="ctr">
                      <a:noFill/>
                      <a:prstDash val="solid"/>
                      <a:round/>
                      <a:headEnd type="none" w="med" len="med"/>
                      <a:tailEnd type="none" w="med" len="med"/>
                    </a:lnL>
                    <a:lnR w="12700" cmpd="sng">
                      <a:noFill/>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200" b="1" dirty="0">
                          <a:latin typeface="Helvetica" panose="020B0604020202020204" pitchFamily="34" charset="0"/>
                          <a:cs typeface="Helvetica" panose="020B0604020202020204" pitchFamily="34" charset="0"/>
                        </a:rPr>
                        <a:t>Trade-off</a:t>
                      </a:r>
                      <a:r>
                        <a:rPr lang="en-US" sz="1200" b="1" baseline="0" dirty="0">
                          <a:latin typeface="Helvetica" panose="020B0604020202020204" pitchFamily="34" charset="0"/>
                          <a:cs typeface="Helvetica" panose="020B0604020202020204" pitchFamily="34" charset="0"/>
                        </a:rPr>
                        <a:t> logic</a:t>
                      </a:r>
                      <a:r>
                        <a:rPr lang="en-US" sz="1200" baseline="0" dirty="0">
                          <a:latin typeface="Helvetica" panose="020B0604020202020204" pitchFamily="34" charset="0"/>
                          <a:cs typeface="Helvetica" panose="020B0604020202020204" pitchFamily="34" charset="0"/>
                        </a:rPr>
                        <a:t>: Industrial development vs. environment</a:t>
                      </a:r>
                      <a:endParaRPr lang="en-US" sz="1200" dirty="0">
                        <a:latin typeface="Helvetica" panose="020B0604020202020204" pitchFamily="34" charset="0"/>
                        <a:cs typeface="Helvetica" panose="020B0604020202020204" pitchFamily="34" charset="0"/>
                      </a:endParaRPr>
                    </a:p>
                  </a:txBody>
                  <a:tcPr marL="45720" marR="45720">
                    <a:lnL w="12700" cmpd="sng">
                      <a:noFill/>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0">
                <a:tc>
                  <a:txBody>
                    <a:bodyPr/>
                    <a:lstStyle/>
                    <a:p>
                      <a:pPr marL="171450" indent="-171450">
                        <a:buFont typeface="Wingdings" panose="05000000000000000000" pitchFamily="2" charset="2"/>
                        <a:buChar char="§"/>
                      </a:pPr>
                      <a:r>
                        <a:rPr lang="en-US" sz="1200" b="1" dirty="0">
                          <a:latin typeface="Helvetica" panose="020B0604020202020204" pitchFamily="34" charset="0"/>
                          <a:cs typeface="Helvetica" panose="020B0604020202020204" pitchFamily="34" charset="0"/>
                        </a:rPr>
                        <a:t>Proactive</a:t>
                      </a:r>
                      <a:r>
                        <a:rPr lang="en-US" sz="1200" b="1" baseline="0" dirty="0">
                          <a:latin typeface="Helvetica" panose="020B0604020202020204" pitchFamily="34" charset="0"/>
                          <a:cs typeface="Helvetica" panose="020B0604020202020204" pitchFamily="34" charset="0"/>
                        </a:rPr>
                        <a:t> marketing </a:t>
                      </a:r>
                      <a:r>
                        <a:rPr lang="en-US" sz="1200" baseline="0" dirty="0">
                          <a:latin typeface="Helvetica" panose="020B0604020202020204" pitchFamily="34" charset="0"/>
                          <a:cs typeface="Helvetica" panose="020B0604020202020204" pitchFamily="34" charset="0"/>
                        </a:rPr>
                        <a:t>of EIP features and benefits</a:t>
                      </a:r>
                      <a:endParaRPr lang="en-US" sz="1200" dirty="0">
                        <a:latin typeface="Helvetica" panose="020B0604020202020204" pitchFamily="34" charset="0"/>
                        <a:cs typeface="Helvetica" panose="020B0604020202020204" pitchFamily="34" charset="0"/>
                      </a:endParaRPr>
                    </a:p>
                  </a:txBody>
                  <a:tcPr marL="45720" marR="45720">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200" dirty="0">
                          <a:latin typeface="Helvetica" panose="020B0604020202020204" pitchFamily="34" charset="0"/>
                          <a:cs typeface="Helvetica" panose="020B0604020202020204" pitchFamily="34" charset="0"/>
                        </a:rPr>
                        <a:t>Insufficient inclusion of </a:t>
                      </a:r>
                      <a:r>
                        <a:rPr lang="en-US" sz="1200" b="1" dirty="0">
                          <a:latin typeface="Helvetica" panose="020B0604020202020204" pitchFamily="34" charset="0"/>
                          <a:cs typeface="Helvetica" panose="020B0604020202020204" pitchFamily="34" charset="0"/>
                        </a:rPr>
                        <a:t>social dimensions</a:t>
                      </a:r>
                    </a:p>
                  </a:txBody>
                  <a:tcPr marL="45720" marR="4572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06493">
                <a:tc>
                  <a:txBody>
                    <a:bodyPr/>
                    <a:lstStyle/>
                    <a:p>
                      <a:pPr marL="171450" indent="-171450">
                        <a:buFont typeface="Wingdings" panose="05000000000000000000" pitchFamily="2" charset="2"/>
                        <a:buChar char="§"/>
                      </a:pPr>
                      <a:r>
                        <a:rPr lang="en-US" sz="1200" b="1" dirty="0">
                          <a:latin typeface="Helvetica" panose="020B0604020202020204" pitchFamily="34" charset="0"/>
                          <a:cs typeface="Helvetica" panose="020B0604020202020204" pitchFamily="34" charset="0"/>
                        </a:rPr>
                        <a:t>Proactive</a:t>
                      </a:r>
                      <a:r>
                        <a:rPr lang="en-US" sz="1200" b="1" baseline="0" dirty="0">
                          <a:latin typeface="Helvetica" panose="020B0604020202020204" pitchFamily="34" charset="0"/>
                          <a:cs typeface="Helvetica" panose="020B0604020202020204" pitchFamily="34" charset="0"/>
                        </a:rPr>
                        <a:t> facilitation </a:t>
                      </a:r>
                      <a:r>
                        <a:rPr lang="en-US" sz="1200" baseline="0" dirty="0">
                          <a:latin typeface="Helvetica" panose="020B0604020202020204" pitchFamily="34" charset="0"/>
                          <a:cs typeface="Helvetica" panose="020B0604020202020204" pitchFamily="34" charset="0"/>
                        </a:rPr>
                        <a:t>of stakeholder processes</a:t>
                      </a:r>
                      <a:endParaRPr lang="en-US" sz="1200" dirty="0">
                        <a:latin typeface="Helvetica" panose="020B0604020202020204" pitchFamily="34" charset="0"/>
                        <a:cs typeface="Helvetica" panose="020B0604020202020204" pitchFamily="34" charset="0"/>
                      </a:endParaRPr>
                    </a:p>
                  </a:txBody>
                  <a:tcPr marL="45720" marR="45720">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200" dirty="0">
                          <a:latin typeface="Helvetica" panose="020B0604020202020204" pitchFamily="34" charset="0"/>
                          <a:cs typeface="Helvetica" panose="020B0604020202020204" pitchFamily="34" charset="0"/>
                        </a:rPr>
                        <a:t>Insufficient</a:t>
                      </a:r>
                      <a:r>
                        <a:rPr lang="en-US" sz="1200" baseline="0" dirty="0">
                          <a:latin typeface="Helvetica" panose="020B0604020202020204" pitchFamily="34" charset="0"/>
                          <a:cs typeface="Helvetica" panose="020B0604020202020204" pitchFamily="34" charset="0"/>
                        </a:rPr>
                        <a:t> priority on </a:t>
                      </a:r>
                      <a:r>
                        <a:rPr lang="en-US" sz="1200" b="1" baseline="0" dirty="0">
                          <a:latin typeface="Helvetica" panose="020B0604020202020204" pitchFamily="34" charset="0"/>
                          <a:cs typeface="Helvetica" panose="020B0604020202020204" pitchFamily="34" charset="0"/>
                        </a:rPr>
                        <a:t>shared and integrated infrastructure</a:t>
                      </a:r>
                      <a:endParaRPr lang="en-US" sz="1200" b="1" dirty="0">
                        <a:latin typeface="Helvetica" panose="020B0604020202020204" pitchFamily="34" charset="0"/>
                        <a:cs typeface="Helvetica" panose="020B0604020202020204" pitchFamily="34" charset="0"/>
                      </a:endParaRPr>
                    </a:p>
                  </a:txBody>
                  <a:tcPr marL="45720" marR="4572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0">
                <a:tc>
                  <a:txBody>
                    <a:bodyPr/>
                    <a:lstStyle/>
                    <a:p>
                      <a:pPr marL="171450" indent="-171450">
                        <a:buFont typeface="Wingdings" panose="05000000000000000000" pitchFamily="2" charset="2"/>
                        <a:buChar char="§"/>
                      </a:pPr>
                      <a:r>
                        <a:rPr lang="en-US" sz="1200" b="1" dirty="0">
                          <a:latin typeface="Helvetica" panose="020B0604020202020204" pitchFamily="34" charset="0"/>
                          <a:cs typeface="Helvetica" panose="020B0604020202020204" pitchFamily="34" charset="0"/>
                        </a:rPr>
                        <a:t>Effective model </a:t>
                      </a:r>
                      <a:r>
                        <a:rPr lang="en-US" sz="1200" dirty="0">
                          <a:latin typeface="Helvetica" panose="020B0604020202020204" pitchFamily="34" charset="0"/>
                          <a:cs typeface="Helvetica" panose="020B0604020202020204" pitchFamily="34" charset="0"/>
                        </a:rPr>
                        <a:t>to share and recover</a:t>
                      </a:r>
                      <a:r>
                        <a:rPr lang="en-US" sz="1200" baseline="0" dirty="0">
                          <a:latin typeface="Helvetica" panose="020B0604020202020204" pitchFamily="34" charset="0"/>
                          <a:cs typeface="Helvetica" panose="020B0604020202020204" pitchFamily="34" charset="0"/>
                        </a:rPr>
                        <a:t> park level </a:t>
                      </a:r>
                      <a:r>
                        <a:rPr lang="en-US" sz="1200" b="1" baseline="0" dirty="0">
                          <a:latin typeface="Helvetica" panose="020B0604020202020204" pitchFamily="34" charset="0"/>
                          <a:cs typeface="Helvetica" panose="020B0604020202020204" pitchFamily="34" charset="0"/>
                        </a:rPr>
                        <a:t>costs/benefits</a:t>
                      </a:r>
                      <a:endParaRPr lang="en-US" sz="1200" b="1" dirty="0">
                        <a:latin typeface="Helvetica" panose="020B0604020202020204" pitchFamily="34" charset="0"/>
                        <a:cs typeface="Helvetica" panose="020B0604020202020204" pitchFamily="34" charset="0"/>
                      </a:endParaRPr>
                    </a:p>
                  </a:txBody>
                  <a:tcPr marL="45720" marR="45720">
                    <a:lnL w="635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marL="171450" indent="-171450">
                        <a:buFont typeface="Arial" panose="020B0604020202020204" pitchFamily="34" charset="0"/>
                        <a:buChar char="•"/>
                      </a:pPr>
                      <a:r>
                        <a:rPr lang="en-US" sz="1200" dirty="0">
                          <a:latin typeface="Helvetica" panose="020B0604020202020204" pitchFamily="34" charset="0"/>
                          <a:cs typeface="Helvetica" panose="020B0604020202020204" pitchFamily="34" charset="0"/>
                        </a:rPr>
                        <a:t>Lack of understanding that </a:t>
                      </a:r>
                      <a:r>
                        <a:rPr lang="en-US" sz="1200" b="1" dirty="0">
                          <a:latin typeface="Helvetica" panose="020B0604020202020204" pitchFamily="34" charset="0"/>
                          <a:cs typeface="Helvetica" panose="020B0604020202020204" pitchFamily="34" charset="0"/>
                        </a:rPr>
                        <a:t>environmental/social risks are economic risks</a:t>
                      </a:r>
                    </a:p>
                  </a:txBody>
                  <a:tcPr marL="45720" marR="45720">
                    <a:lnL w="12700" cmpd="sng">
                      <a:noFill/>
                    </a:lnL>
                    <a:lnR w="63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0">
                <a:tc>
                  <a:txBody>
                    <a:bodyPr/>
                    <a:lstStyle/>
                    <a:p>
                      <a:pPr marL="171450" indent="-171450">
                        <a:buFont typeface="Wingdings" panose="05000000000000000000" pitchFamily="2" charset="2"/>
                        <a:buChar char="§"/>
                      </a:pPr>
                      <a:r>
                        <a:rPr lang="en-US" sz="1200" dirty="0">
                          <a:latin typeface="Helvetica" panose="020B0604020202020204" pitchFamily="34" charset="0"/>
                          <a:cs typeface="Helvetica" panose="020B0604020202020204" pitchFamily="34" charset="0"/>
                        </a:rPr>
                        <a:t>Creation of </a:t>
                      </a:r>
                      <a:r>
                        <a:rPr lang="en-US" sz="1200" b="1" dirty="0">
                          <a:latin typeface="Helvetica" panose="020B0604020202020204" pitchFamily="34" charset="0"/>
                          <a:cs typeface="Helvetica" panose="020B0604020202020204" pitchFamily="34" charset="0"/>
                        </a:rPr>
                        <a:t>feasible and valuable</a:t>
                      </a:r>
                      <a:r>
                        <a:rPr lang="en-US" sz="1200" b="1" baseline="0" dirty="0">
                          <a:latin typeface="Helvetica" panose="020B0604020202020204" pitchFamily="34" charset="0"/>
                          <a:cs typeface="Helvetica" panose="020B0604020202020204" pitchFamily="34" charset="0"/>
                        </a:rPr>
                        <a:t> infrastructure services</a:t>
                      </a:r>
                      <a:endParaRPr lang="en-US" sz="1200" b="1" dirty="0">
                        <a:latin typeface="Helvetica" panose="020B0604020202020204" pitchFamily="34" charset="0"/>
                        <a:cs typeface="Helvetica" panose="020B0604020202020204" pitchFamily="34" charset="0"/>
                      </a:endParaRPr>
                    </a:p>
                  </a:txBody>
                  <a:tcPr marL="45720" marR="45720">
                    <a:lnL w="6350" cap="flat" cmpd="sng" algn="ctr">
                      <a:noFill/>
                      <a:prstDash val="solid"/>
                      <a:round/>
                      <a:headEnd type="none" w="med" len="med"/>
                      <a:tailEnd type="none" w="med" len="med"/>
                    </a:lnL>
                    <a:lnR w="12700" cmpd="sng">
                      <a:noFill/>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200" dirty="0">
                        <a:latin typeface="Helvetica" panose="020B0604020202020204" pitchFamily="34" charset="0"/>
                        <a:cs typeface="Helvetica" panose="020B0604020202020204" pitchFamily="34" charset="0"/>
                      </a:endParaRPr>
                    </a:p>
                  </a:txBody>
                  <a:tcPr marL="45720" marR="45720">
                    <a:lnL w="12700" cmpd="sng">
                      <a:noFill/>
                    </a:lnL>
                    <a:lnR w="6350" cap="flat" cmpd="sng" algn="ctr">
                      <a:noFill/>
                      <a:prstDash val="solid"/>
                      <a:round/>
                      <a:headEnd type="none" w="med" len="med"/>
                      <a:tailEnd type="none" w="med" len="med"/>
                    </a:lnR>
                    <a:lnT w="12700" cmpd="sng">
                      <a:noFill/>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8660757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9949" y="89971"/>
            <a:ext cx="6394051" cy="678047"/>
          </a:xfrm>
        </p:spPr>
        <p:txBody>
          <a:bodyPr>
            <a:normAutofit/>
          </a:bodyPr>
          <a:lstStyle/>
          <a:p>
            <a:r>
              <a:rPr lang="en-US" dirty="0"/>
              <a:t>Firm-level </a:t>
            </a:r>
            <a:r>
              <a:rPr lang="aa-ET" dirty="0"/>
              <a:t>RECP</a:t>
            </a:r>
            <a:r>
              <a:rPr lang="en-US" dirty="0"/>
              <a:t> IN VIET NAM (2017-2019)</a:t>
            </a:r>
          </a:p>
        </p:txBody>
      </p:sp>
      <p:sp>
        <p:nvSpPr>
          <p:cNvPr id="4" name="Slide Number Placeholder 3"/>
          <p:cNvSpPr>
            <a:spLocks noGrp="1"/>
          </p:cNvSpPr>
          <p:nvPr>
            <p:ph type="sldNum" sz="quarter" idx="12"/>
          </p:nvPr>
        </p:nvSpPr>
        <p:spPr/>
        <p:txBody>
          <a:bodyPr/>
          <a:lstStyle/>
          <a:p>
            <a:fld id="{E7BB3053-6EDB-AE4B-B919-37206FDEF572}" type="slidenum">
              <a:rPr lang="fr-FR" smtClean="0"/>
              <a:pPr/>
              <a:t>21</a:t>
            </a:fld>
            <a:endParaRPr lang="fr-FR"/>
          </a:p>
        </p:txBody>
      </p:sp>
      <p:pic>
        <p:nvPicPr>
          <p:cNvPr id="5" name="Picture 2">
            <a:extLst>
              <a:ext uri="{FF2B5EF4-FFF2-40B4-BE49-F238E27FC236}">
                <a16:creationId xmlns:a16="http://schemas.microsoft.com/office/drawing/2014/main" id="{9DD73A43-1E85-8040-9A8F-BE338C9C0CA9}"/>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3620" y="1083497"/>
            <a:ext cx="3795214" cy="1907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a:extLst>
              <a:ext uri="{FF2B5EF4-FFF2-40B4-BE49-F238E27FC236}">
                <a16:creationId xmlns:a16="http://schemas.microsoft.com/office/drawing/2014/main" id="{7D8C8DC2-FDEF-2649-91B0-282B12A489DE}"/>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086188" y="3039131"/>
            <a:ext cx="4696036" cy="1531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a:extLst>
              <a:ext uri="{FF2B5EF4-FFF2-40B4-BE49-F238E27FC236}">
                <a16:creationId xmlns:a16="http://schemas.microsoft.com/office/drawing/2014/main" id="{79DC1A83-A04B-2644-8CA6-EB60306D5BE4}"/>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286202" y="1495512"/>
            <a:ext cx="2251239" cy="1107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a:extLst>
              <a:ext uri="{FF2B5EF4-FFF2-40B4-BE49-F238E27FC236}">
                <a16:creationId xmlns:a16="http://schemas.microsoft.com/office/drawing/2014/main" id="{A5DF8A6F-14FD-6F46-B8E0-7FA9605CEF4A}"/>
              </a:ext>
            </a:extLst>
          </p:cNvPr>
          <p:cNvSpPr txBox="1"/>
          <p:nvPr/>
        </p:nvSpPr>
        <p:spPr>
          <a:xfrm>
            <a:off x="6734810" y="1772408"/>
            <a:ext cx="2191833" cy="830997"/>
          </a:xfrm>
          <a:prstGeom prst="rect">
            <a:avLst/>
          </a:prstGeom>
          <a:noFill/>
        </p:spPr>
        <p:txBody>
          <a:bodyPr wrap="square" rtlCol="0">
            <a:spAutoFit/>
          </a:bodyPr>
          <a:lstStyle/>
          <a:p>
            <a:pPr algn="l"/>
            <a:r>
              <a:rPr lang="en-US" sz="1600" b="1" dirty="0">
                <a:solidFill>
                  <a:srgbClr val="68849B"/>
                </a:solidFill>
              </a:rPr>
              <a:t>COMPANY INVESTMENT </a:t>
            </a:r>
          </a:p>
          <a:p>
            <a:pPr algn="l"/>
            <a:r>
              <a:rPr lang="en-US" sz="1600" b="1" dirty="0">
                <a:solidFill>
                  <a:srgbClr val="68849B"/>
                </a:solidFill>
              </a:rPr>
              <a:t>TRIGGERED: </a:t>
            </a:r>
            <a:r>
              <a:rPr lang="en-US" sz="1600" b="1" dirty="0">
                <a:solidFill>
                  <a:srgbClr val="A5C71A"/>
                </a:solidFill>
              </a:rPr>
              <a:t>EUR 9 Mio</a:t>
            </a:r>
          </a:p>
        </p:txBody>
      </p:sp>
    </p:spTree>
    <p:extLst>
      <p:ext uri="{BB962C8B-B14F-4D97-AF65-F5344CB8AC3E}">
        <p14:creationId xmlns:p14="http://schemas.microsoft.com/office/powerpoint/2010/main" val="21754090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it-IT" dirty="0"/>
              <a:t>Industrial Symbiosis in Can Tho and Da Nang IPs (2018-2019)</a:t>
            </a:r>
          </a:p>
        </p:txBody>
      </p:sp>
      <p:sp>
        <p:nvSpPr>
          <p:cNvPr id="4" name="Slide Number Placeholder 3"/>
          <p:cNvSpPr>
            <a:spLocks noGrp="1"/>
          </p:cNvSpPr>
          <p:nvPr>
            <p:ph type="sldNum" sz="quarter" idx="12"/>
          </p:nvPr>
        </p:nvSpPr>
        <p:spPr/>
        <p:txBody>
          <a:bodyPr/>
          <a:lstStyle/>
          <a:p>
            <a:fld id="{E7BB3053-6EDB-AE4B-B919-37206FDEF572}" type="slidenum">
              <a:rPr lang="fr-FR" smtClean="0"/>
              <a:pPr/>
              <a:t>22</a:t>
            </a:fld>
            <a:endParaRPr lang="fr-FR"/>
          </a:p>
        </p:txBody>
      </p:sp>
      <p:pic>
        <p:nvPicPr>
          <p:cNvPr id="6" name="Picture 5">
            <a:extLst>
              <a:ext uri="{FF2B5EF4-FFF2-40B4-BE49-F238E27FC236}">
                <a16:creationId xmlns:a16="http://schemas.microsoft.com/office/drawing/2014/main" id="{2BABDEED-661D-F342-9E21-1989CCE55AC4}"/>
              </a:ext>
            </a:extLst>
          </p:cNvPr>
          <p:cNvPicPr>
            <a:picLocks noChangeAspect="1"/>
          </p:cNvPicPr>
          <p:nvPr/>
        </p:nvPicPr>
        <p:blipFill>
          <a:blip r:embed="rId2"/>
          <a:stretch>
            <a:fillRect/>
          </a:stretch>
        </p:blipFill>
        <p:spPr>
          <a:xfrm>
            <a:off x="1553029" y="869567"/>
            <a:ext cx="6197600" cy="4807729"/>
          </a:xfrm>
          <a:prstGeom prst="rect">
            <a:avLst/>
          </a:prstGeom>
        </p:spPr>
      </p:pic>
    </p:spTree>
    <p:extLst>
      <p:ext uri="{BB962C8B-B14F-4D97-AF65-F5344CB8AC3E}">
        <p14:creationId xmlns:p14="http://schemas.microsoft.com/office/powerpoint/2010/main" val="745509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a:t>UNIDO EIP ONLINE COURSE</a:t>
            </a:r>
          </a:p>
        </p:txBody>
      </p:sp>
      <p:sp>
        <p:nvSpPr>
          <p:cNvPr id="4" name="Slide Number Placeholder 3"/>
          <p:cNvSpPr>
            <a:spLocks noGrp="1"/>
          </p:cNvSpPr>
          <p:nvPr>
            <p:ph type="sldNum" sz="quarter" idx="12"/>
          </p:nvPr>
        </p:nvSpPr>
        <p:spPr/>
        <p:txBody>
          <a:bodyPr/>
          <a:lstStyle/>
          <a:p>
            <a:fld id="{E7BB3053-6EDB-AE4B-B919-37206FDEF572}" type="slidenum">
              <a:rPr lang="fr-FR" smtClean="0"/>
              <a:pPr/>
              <a:t>23</a:t>
            </a:fld>
            <a:endParaRPr lang="fr-FR"/>
          </a:p>
        </p:txBody>
      </p:sp>
      <p:pic>
        <p:nvPicPr>
          <p:cNvPr id="6" name="Picture 5" descr="Text&#10;&#10;Description automatically generated">
            <a:extLst>
              <a:ext uri="{FF2B5EF4-FFF2-40B4-BE49-F238E27FC236}">
                <a16:creationId xmlns:a16="http://schemas.microsoft.com/office/drawing/2014/main" id="{0D3F486F-76F8-714E-89EA-58A399890EFE}"/>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4401549" y="2265048"/>
            <a:ext cx="1053536" cy="1117387"/>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B2606852-AE20-E743-BD90-6B59C1161BD6}"/>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6958" y="2448931"/>
            <a:ext cx="1166477" cy="1094938"/>
          </a:xfrm>
          <a:prstGeom prst="rect">
            <a:avLst/>
          </a:prstGeom>
        </p:spPr>
      </p:pic>
      <p:pic>
        <p:nvPicPr>
          <p:cNvPr id="8" name="Picture 7" descr="A picture containing diagram&#10;&#10;Description automatically generated">
            <a:extLst>
              <a:ext uri="{FF2B5EF4-FFF2-40B4-BE49-F238E27FC236}">
                <a16:creationId xmlns:a16="http://schemas.microsoft.com/office/drawing/2014/main" id="{86466324-2590-BC4A-8720-AB2A9E7FA4FF}"/>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07956" y="999957"/>
            <a:ext cx="920159" cy="1136042"/>
          </a:xfrm>
          <a:prstGeom prst="rect">
            <a:avLst/>
          </a:prstGeom>
        </p:spPr>
      </p:pic>
      <p:sp>
        <p:nvSpPr>
          <p:cNvPr id="9" name="TextBox 8"/>
          <p:cNvSpPr txBox="1"/>
          <p:nvPr/>
        </p:nvSpPr>
        <p:spPr>
          <a:xfrm>
            <a:off x="1407885" y="2158874"/>
            <a:ext cx="2832175" cy="2123658"/>
          </a:xfrm>
          <a:prstGeom prst="rect">
            <a:avLst/>
          </a:prstGeom>
          <a:noFill/>
        </p:spPr>
        <p:txBody>
          <a:bodyPr wrap="square" rtlCol="0">
            <a:spAutoFit/>
          </a:bodyPr>
          <a:lstStyle/>
          <a:p>
            <a:r>
              <a:rPr lang="en-US" sz="1200" b="1" dirty="0">
                <a:solidFill>
                  <a:srgbClr val="A5C71A"/>
                </a:solidFill>
                <a:latin typeface="Helvetica" panose="020B0604020202020204" pitchFamily="34" charset="0"/>
                <a:cs typeface="Helvetica" panose="020B0604020202020204" pitchFamily="34" charset="0"/>
              </a:rPr>
              <a:t>7 SELF-PACED INTERACTIVE MODULES</a:t>
            </a:r>
          </a:p>
          <a:p>
            <a:pPr marL="285750" indent="-285750">
              <a:buFont typeface="Arial" panose="020B0604020202020204" pitchFamily="34" charset="0"/>
              <a:buChar char="•"/>
            </a:pPr>
            <a:r>
              <a:rPr lang="en-US" sz="1200" dirty="0">
                <a:latin typeface="Helvetica" panose="020B0604020202020204" pitchFamily="34" charset="0"/>
                <a:cs typeface="Helvetica" panose="020B0604020202020204" pitchFamily="34" charset="0"/>
              </a:rPr>
              <a:t>Introduction to EIPs</a:t>
            </a:r>
          </a:p>
          <a:p>
            <a:pPr marL="285750" indent="-285750">
              <a:buFont typeface="Arial" panose="020B0604020202020204" pitchFamily="34" charset="0"/>
              <a:buChar char="•"/>
            </a:pPr>
            <a:r>
              <a:rPr lang="en-US" sz="1200" dirty="0">
                <a:latin typeface="Helvetica" panose="020B0604020202020204" pitchFamily="34" charset="0"/>
                <a:cs typeface="Helvetica" panose="020B0604020202020204" pitchFamily="34" charset="0"/>
              </a:rPr>
              <a:t>EIP Opportunity Assessment</a:t>
            </a:r>
          </a:p>
          <a:p>
            <a:pPr marL="285750" indent="-285750">
              <a:buFont typeface="Arial" panose="020B0604020202020204" pitchFamily="34" charset="0"/>
              <a:buChar char="•"/>
            </a:pPr>
            <a:r>
              <a:rPr lang="en-US" sz="1200" dirty="0">
                <a:latin typeface="Helvetica" panose="020B0604020202020204" pitchFamily="34" charset="0"/>
                <a:cs typeface="Helvetica" panose="020B0604020202020204" pitchFamily="34" charset="0"/>
              </a:rPr>
              <a:t>EIP Management</a:t>
            </a:r>
          </a:p>
          <a:p>
            <a:pPr marL="285750" indent="-285750">
              <a:buFont typeface="Arial" panose="020B0604020202020204" pitchFamily="34" charset="0"/>
              <a:buChar char="•"/>
            </a:pPr>
            <a:r>
              <a:rPr lang="en-US" sz="1200" dirty="0">
                <a:latin typeface="Helvetica" panose="020B0604020202020204" pitchFamily="34" charset="0"/>
                <a:cs typeface="Helvetica" panose="020B0604020202020204" pitchFamily="34" charset="0"/>
              </a:rPr>
              <a:t>Resource Efficient and Cleaner Production</a:t>
            </a:r>
          </a:p>
          <a:p>
            <a:pPr marL="285750" indent="-285750">
              <a:buFont typeface="Arial" panose="020B0604020202020204" pitchFamily="34" charset="0"/>
              <a:buChar char="•"/>
            </a:pPr>
            <a:r>
              <a:rPr lang="en-US" sz="1200" dirty="0">
                <a:latin typeface="Helvetica" panose="020B0604020202020204" pitchFamily="34" charset="0"/>
                <a:cs typeface="Helvetica" panose="020B0604020202020204" pitchFamily="34" charset="0"/>
              </a:rPr>
              <a:t>Industrial Synergies</a:t>
            </a:r>
          </a:p>
          <a:p>
            <a:pPr marL="285750" indent="-285750">
              <a:buFont typeface="Arial" panose="020B0604020202020204" pitchFamily="34" charset="0"/>
              <a:buChar char="•"/>
            </a:pPr>
            <a:r>
              <a:rPr lang="en-US" sz="1200" dirty="0">
                <a:latin typeface="Helvetica" panose="020B0604020202020204" pitchFamily="34" charset="0"/>
                <a:cs typeface="Helvetica" panose="020B0604020202020204" pitchFamily="34" charset="0"/>
              </a:rPr>
              <a:t>EIP Concept Planning</a:t>
            </a:r>
          </a:p>
          <a:p>
            <a:pPr marL="285750" indent="-285750">
              <a:buFont typeface="Arial" panose="020B0604020202020204" pitchFamily="34" charset="0"/>
              <a:buChar char="•"/>
            </a:pPr>
            <a:r>
              <a:rPr lang="en-US" sz="1200" dirty="0">
                <a:latin typeface="Helvetica" panose="020B0604020202020204" pitchFamily="34" charset="0"/>
                <a:cs typeface="Helvetica" panose="020B0604020202020204" pitchFamily="34" charset="0"/>
              </a:rPr>
              <a:t>Implementation of EIP Opportunities</a:t>
            </a:r>
          </a:p>
        </p:txBody>
      </p:sp>
      <p:sp>
        <p:nvSpPr>
          <p:cNvPr id="10" name="TextBox 9"/>
          <p:cNvSpPr txBox="1"/>
          <p:nvPr/>
        </p:nvSpPr>
        <p:spPr>
          <a:xfrm>
            <a:off x="5572671" y="1088739"/>
            <a:ext cx="2851083" cy="1015663"/>
          </a:xfrm>
          <a:prstGeom prst="rect">
            <a:avLst/>
          </a:prstGeom>
          <a:noFill/>
        </p:spPr>
        <p:txBody>
          <a:bodyPr wrap="square" rtlCol="0">
            <a:spAutoFit/>
          </a:bodyPr>
          <a:lstStyle/>
          <a:p>
            <a:r>
              <a:rPr lang="en-US" sz="1200" b="1" dirty="0">
                <a:solidFill>
                  <a:srgbClr val="A5C71A"/>
                </a:solidFill>
                <a:latin typeface="Helvetica" panose="020B0604020202020204" pitchFamily="34" charset="0"/>
                <a:cs typeface="Helvetica" panose="020B0604020202020204" pitchFamily="34" charset="0"/>
              </a:rPr>
              <a:t>ACCESS TO THE UNIDO EIP TOOLBOX</a:t>
            </a:r>
          </a:p>
          <a:p>
            <a:r>
              <a:rPr lang="en-US" sz="1200" dirty="0">
                <a:latin typeface="Helvetica" panose="020B0604020202020204" pitchFamily="34" charset="0"/>
                <a:cs typeface="Helvetica" panose="020B0604020202020204" pitchFamily="34" charset="0"/>
              </a:rPr>
              <a:t>To assist with the development and implementation of EIPs and related initiatives</a:t>
            </a:r>
          </a:p>
        </p:txBody>
      </p:sp>
      <p:sp>
        <p:nvSpPr>
          <p:cNvPr id="11" name="TextBox 10"/>
          <p:cNvSpPr txBox="1"/>
          <p:nvPr/>
        </p:nvSpPr>
        <p:spPr>
          <a:xfrm>
            <a:off x="5574082" y="2158874"/>
            <a:ext cx="2686833" cy="1384995"/>
          </a:xfrm>
          <a:prstGeom prst="rect">
            <a:avLst/>
          </a:prstGeom>
          <a:noFill/>
        </p:spPr>
        <p:txBody>
          <a:bodyPr wrap="square" rtlCol="0">
            <a:spAutoFit/>
          </a:bodyPr>
          <a:lstStyle/>
          <a:p>
            <a:r>
              <a:rPr lang="en-US" sz="1200" b="1" dirty="0">
                <a:solidFill>
                  <a:srgbClr val="A5C71A"/>
                </a:solidFill>
                <a:latin typeface="Helvetica" panose="020B0604020202020204" pitchFamily="34" charset="0"/>
                <a:cs typeface="Helvetica" panose="020B0604020202020204" pitchFamily="34" charset="0"/>
              </a:rPr>
              <a:t>FURTHER CURATED RESOURCES ON EIPS</a:t>
            </a:r>
          </a:p>
          <a:p>
            <a:r>
              <a:rPr lang="en-US" sz="1200" dirty="0">
                <a:latin typeface="Helvetica" panose="020B0604020202020204" pitchFamily="34" charset="0"/>
                <a:cs typeface="Helvetica" panose="020B0604020202020204" pitchFamily="34" charset="0"/>
              </a:rPr>
              <a:t>Key resources and handbooks related to the implementation of EIPs including the International Framework for Eco-Industrial Parks (UNIDO, GIZ and WBG)</a:t>
            </a:r>
          </a:p>
        </p:txBody>
      </p:sp>
      <p:sp>
        <p:nvSpPr>
          <p:cNvPr id="15" name="TextBox 14"/>
          <p:cNvSpPr txBox="1"/>
          <p:nvPr/>
        </p:nvSpPr>
        <p:spPr>
          <a:xfrm>
            <a:off x="1407884" y="1152480"/>
            <a:ext cx="3419605" cy="830997"/>
          </a:xfrm>
          <a:prstGeom prst="rect">
            <a:avLst/>
          </a:prstGeom>
          <a:noFill/>
        </p:spPr>
        <p:txBody>
          <a:bodyPr wrap="square" rtlCol="0">
            <a:spAutoFit/>
          </a:bodyPr>
          <a:lstStyle/>
          <a:p>
            <a:r>
              <a:rPr lang="en-US" sz="1200" b="1" dirty="0">
                <a:solidFill>
                  <a:srgbClr val="A5C71A"/>
                </a:solidFill>
                <a:latin typeface="Helvetica" panose="020B0604020202020204" pitchFamily="34" charset="0"/>
                <a:cs typeface="Helvetica" panose="020B0604020202020204" pitchFamily="34" charset="0"/>
              </a:rPr>
              <a:t>FORMAT</a:t>
            </a:r>
            <a:r>
              <a:rPr lang="en-US" sz="1200" dirty="0">
                <a:latin typeface="Helvetica" panose="020B0604020202020204" pitchFamily="34" charset="0"/>
                <a:cs typeface="Helvetica" panose="020B0604020202020204" pitchFamily="34" charset="0"/>
              </a:rPr>
              <a:t>: Online</a:t>
            </a:r>
          </a:p>
          <a:p>
            <a:r>
              <a:rPr lang="en-US" sz="1200" b="1" dirty="0">
                <a:solidFill>
                  <a:srgbClr val="A5C71A"/>
                </a:solidFill>
                <a:latin typeface="Helvetica" panose="020B0604020202020204" pitchFamily="34" charset="0"/>
                <a:cs typeface="Helvetica" panose="020B0604020202020204" pitchFamily="34" charset="0"/>
              </a:rPr>
              <a:t>LENGTH</a:t>
            </a:r>
            <a:r>
              <a:rPr lang="en-US" sz="1200" dirty="0">
                <a:latin typeface="Helvetica" panose="020B0604020202020204" pitchFamily="34" charset="0"/>
                <a:cs typeface="Helvetica" panose="020B0604020202020204" pitchFamily="34" charset="0"/>
              </a:rPr>
              <a:t>: 6-7 Hours</a:t>
            </a:r>
          </a:p>
          <a:p>
            <a:r>
              <a:rPr lang="en-US" sz="1200" b="1" dirty="0">
                <a:solidFill>
                  <a:srgbClr val="A5C71A"/>
                </a:solidFill>
                <a:latin typeface="Helvetica" panose="020B0604020202020204" pitchFamily="34" charset="0"/>
                <a:cs typeface="Helvetica" panose="020B0604020202020204" pitchFamily="34" charset="0"/>
              </a:rPr>
              <a:t>LANGUAGE</a:t>
            </a:r>
            <a:r>
              <a:rPr lang="en-US" sz="1200" dirty="0">
                <a:latin typeface="Helvetica" panose="020B0604020202020204" pitchFamily="34" charset="0"/>
                <a:cs typeface="Helvetica" panose="020B0604020202020204" pitchFamily="34" charset="0"/>
              </a:rPr>
              <a:t>: English</a:t>
            </a:r>
          </a:p>
          <a:p>
            <a:r>
              <a:rPr lang="en-US" sz="1200" b="1" dirty="0">
                <a:solidFill>
                  <a:srgbClr val="A5C71A"/>
                </a:solidFill>
                <a:latin typeface="Helvetica" panose="020B0604020202020204" pitchFamily="34" charset="0"/>
                <a:cs typeface="Helvetica" panose="020B0604020202020204" pitchFamily="34" charset="0"/>
              </a:rPr>
              <a:t>CERTIFICATE</a:t>
            </a:r>
            <a:r>
              <a:rPr lang="en-US" sz="1200" dirty="0">
                <a:latin typeface="Helvetica" panose="020B0604020202020204" pitchFamily="34" charset="0"/>
                <a:cs typeface="Helvetica" panose="020B0604020202020204" pitchFamily="34" charset="0"/>
              </a:rPr>
              <a:t>: Yes</a:t>
            </a:r>
          </a:p>
        </p:txBody>
      </p:sp>
      <p:sp>
        <p:nvSpPr>
          <p:cNvPr id="16" name="TextBox 15"/>
          <p:cNvSpPr txBox="1"/>
          <p:nvPr/>
        </p:nvSpPr>
        <p:spPr>
          <a:xfrm>
            <a:off x="5574082" y="3707878"/>
            <a:ext cx="2686833" cy="646331"/>
          </a:xfrm>
          <a:prstGeom prst="rect">
            <a:avLst/>
          </a:prstGeom>
          <a:noFill/>
        </p:spPr>
        <p:txBody>
          <a:bodyPr wrap="square" rtlCol="0">
            <a:spAutoFit/>
          </a:bodyPr>
          <a:lstStyle/>
          <a:p>
            <a:r>
              <a:rPr lang="en-US" sz="1200" b="1" dirty="0">
                <a:solidFill>
                  <a:srgbClr val="A5C71A"/>
                </a:solidFill>
                <a:latin typeface="Helvetica" panose="020B0604020202020204" pitchFamily="34" charset="0"/>
                <a:cs typeface="Helvetica" panose="020B0604020202020204" pitchFamily="34" charset="0"/>
              </a:rPr>
              <a:t>LINK TO REGISTER: </a:t>
            </a:r>
            <a:r>
              <a:rPr lang="en-US" sz="1200" b="1" dirty="0">
                <a:solidFill>
                  <a:srgbClr val="A5C71A"/>
                </a:solidFill>
                <a:latin typeface="Helvetica" panose="020B0604020202020204" pitchFamily="34" charset="0"/>
                <a:cs typeface="Helvetica" panose="020B0604020202020204" pitchFamily="34" charset="0"/>
                <a:hlinkClick r:id="rId5"/>
              </a:rPr>
              <a:t>https://hub.unido.org/training-modules-eco-Industrial-parks</a:t>
            </a:r>
            <a:r>
              <a:rPr lang="en-US" sz="1200" b="1" dirty="0">
                <a:solidFill>
                  <a:srgbClr val="A5C71A"/>
                </a:solidFill>
                <a:latin typeface="Helvetica" panose="020B0604020202020204" pitchFamily="34" charset="0"/>
                <a:cs typeface="Helvetica" panose="020B0604020202020204" pitchFamily="34" charset="0"/>
              </a:rPr>
              <a:t> </a:t>
            </a:r>
          </a:p>
        </p:txBody>
      </p:sp>
      <p:sp>
        <p:nvSpPr>
          <p:cNvPr id="17" name="TextBox 16"/>
          <p:cNvSpPr txBox="1"/>
          <p:nvPr/>
        </p:nvSpPr>
        <p:spPr>
          <a:xfrm>
            <a:off x="196958" y="1291150"/>
            <a:ext cx="1087920" cy="461665"/>
          </a:xfrm>
          <a:prstGeom prst="rect">
            <a:avLst/>
          </a:prstGeom>
          <a:noFill/>
        </p:spPr>
        <p:txBody>
          <a:bodyPr wrap="square" rtlCol="0">
            <a:spAutoFit/>
          </a:bodyPr>
          <a:lstStyle/>
          <a:p>
            <a:r>
              <a:rPr lang="en-US" sz="1200" b="1" dirty="0">
                <a:solidFill>
                  <a:srgbClr val="68849B"/>
                </a:solidFill>
                <a:latin typeface="Helvetica" panose="020B0604020202020204" pitchFamily="34" charset="0"/>
                <a:cs typeface="Helvetica" panose="020B0604020202020204" pitchFamily="34" charset="0"/>
              </a:rPr>
              <a:t>COURSE SNAPSHOT</a:t>
            </a:r>
            <a:endParaRPr lang="en-US" sz="1200" dirty="0">
              <a:solidFill>
                <a:srgbClr val="68849B"/>
              </a:solidFill>
              <a:latin typeface="Helvetica" panose="020B0604020202020204" pitchFamily="34" charset="0"/>
              <a:cs typeface="Helvetica" panose="020B0604020202020204" pitchFamily="34" charset="0"/>
            </a:endParaRPr>
          </a:p>
        </p:txBody>
      </p:sp>
      <p:pic>
        <p:nvPicPr>
          <p:cNvPr id="18" name="Picture 17" descr="Qr code&#10;&#10;Description automatically generated">
            <a:extLst>
              <a:ext uri="{FF2B5EF4-FFF2-40B4-BE49-F238E27FC236}">
                <a16:creationId xmlns:a16="http://schemas.microsoft.com/office/drawing/2014/main" id="{00D334CC-1A28-F744-9A51-AD50695A9167}"/>
              </a:ext>
            </a:extLst>
          </p:cNvPr>
          <p:cNvPicPr>
            <a:picLocks noChangeAspect="1"/>
          </p:cNvPicPr>
          <p:nvPr/>
        </p:nvPicPr>
        <p:blipFill>
          <a:blip r:embed="rId6"/>
          <a:stretch>
            <a:fillRect/>
          </a:stretch>
        </p:blipFill>
        <p:spPr>
          <a:xfrm>
            <a:off x="4658268" y="3707878"/>
            <a:ext cx="721827" cy="726048"/>
          </a:xfrm>
          <a:prstGeom prst="rect">
            <a:avLst/>
          </a:prstGeom>
        </p:spPr>
      </p:pic>
    </p:spTree>
    <p:extLst>
      <p:ext uri="{BB962C8B-B14F-4D97-AF65-F5344CB8AC3E}">
        <p14:creationId xmlns:p14="http://schemas.microsoft.com/office/powerpoint/2010/main" val="11699850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177895B5-A48A-3D42-AA19-3756A3688624}" type="slidenum">
              <a:rPr lang="fr-FR" smtClean="0"/>
              <a:pPr/>
              <a:t>24</a:t>
            </a:fld>
            <a:endParaRPr lang="fr-FR" dirty="0"/>
          </a:p>
        </p:txBody>
      </p:sp>
      <p:sp>
        <p:nvSpPr>
          <p:cNvPr id="4" name="Subtitle 3"/>
          <p:cNvSpPr>
            <a:spLocks noGrp="1"/>
          </p:cNvSpPr>
          <p:nvPr>
            <p:ph type="subTitle" idx="1"/>
          </p:nvPr>
        </p:nvSpPr>
        <p:spPr>
          <a:xfrm>
            <a:off x="257540" y="2203464"/>
            <a:ext cx="5222597" cy="984410"/>
          </a:xfrm>
        </p:spPr>
        <p:txBody>
          <a:bodyPr/>
          <a:lstStyle/>
          <a:p>
            <a:r>
              <a:rPr lang="en-US" dirty="0"/>
              <a:t>FOR MORE INFORMATION ON EIPS, VISIT THE UNIDO KNOWLEDGE HUB </a:t>
            </a:r>
            <a:r>
              <a:rPr lang="en-US" b="1" dirty="0"/>
              <a:t>(HUB.UNIDO.ORG)</a:t>
            </a:r>
          </a:p>
        </p:txBody>
      </p:sp>
    </p:spTree>
    <p:extLst>
      <p:ext uri="{BB962C8B-B14F-4D97-AF65-F5344CB8AC3E}">
        <p14:creationId xmlns:p14="http://schemas.microsoft.com/office/powerpoint/2010/main" val="1143063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99758" y="89971"/>
            <a:ext cx="5642590" cy="678047"/>
          </a:xfrm>
        </p:spPr>
        <p:txBody>
          <a:bodyPr/>
          <a:lstStyle/>
          <a:p>
            <a:pPr algn="l"/>
            <a:r>
              <a:rPr lang="en-US" dirty="0"/>
              <a:t>ABOUT GEIPP </a:t>
            </a:r>
          </a:p>
        </p:txBody>
      </p:sp>
      <p:sp>
        <p:nvSpPr>
          <p:cNvPr id="4" name="Slide Number Placeholder 3"/>
          <p:cNvSpPr>
            <a:spLocks noGrp="1"/>
          </p:cNvSpPr>
          <p:nvPr>
            <p:ph type="sldNum" sz="quarter" idx="12"/>
          </p:nvPr>
        </p:nvSpPr>
        <p:spPr/>
        <p:txBody>
          <a:bodyPr/>
          <a:lstStyle/>
          <a:p>
            <a:fld id="{E7BB3053-6EDB-AE4B-B919-37206FDEF572}" type="slidenum">
              <a:rPr lang="fr-FR" smtClean="0"/>
              <a:pPr/>
              <a:t>3</a:t>
            </a:fld>
            <a:endParaRPr lang="fr-FR"/>
          </a:p>
        </p:txBody>
      </p:sp>
      <p:pic>
        <p:nvPicPr>
          <p:cNvPr id="6" name="Content Placeholder 12" descr="Graphical user interface, website&#10;&#10;Description automatically generated">
            <a:extLst>
              <a:ext uri="{FF2B5EF4-FFF2-40B4-BE49-F238E27FC236}">
                <a16:creationId xmlns:a16="http://schemas.microsoft.com/office/drawing/2014/main" id="{FB46B396-2E46-54C6-A6E7-5A321A71B4E5}"/>
              </a:ext>
            </a:extLst>
          </p:cNvPr>
          <p:cNvPicPr>
            <a:picLocks noGrp="1" noChangeAspect="1"/>
          </p:cNvPicPr>
          <p:nvPr>
            <p:ph idx="1"/>
          </p:nvPr>
        </p:nvPicPr>
        <p:blipFill rotWithShape="1">
          <a:blip r:embed="rId2"/>
          <a:srcRect l="42142" b="19860"/>
          <a:stretch/>
        </p:blipFill>
        <p:spPr>
          <a:xfrm>
            <a:off x="1456774" y="869509"/>
            <a:ext cx="6422018" cy="3448446"/>
          </a:xfrm>
        </p:spPr>
      </p:pic>
    </p:spTree>
    <p:extLst>
      <p:ext uri="{BB962C8B-B14F-4D97-AF65-F5344CB8AC3E}">
        <p14:creationId xmlns:p14="http://schemas.microsoft.com/office/powerpoint/2010/main" val="12644756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C5B21A0-0287-4B30-A550-7BD7CC2F6559}"/>
              </a:ext>
            </a:extLst>
          </p:cNvPr>
          <p:cNvSpPr>
            <a:spLocks noGrp="1"/>
          </p:cNvSpPr>
          <p:nvPr>
            <p:ph type="title"/>
          </p:nvPr>
        </p:nvSpPr>
        <p:spPr>
          <a:xfrm>
            <a:off x="2878015" y="-368120"/>
            <a:ext cx="7180385" cy="1621947"/>
          </a:xfrm>
        </p:spPr>
        <p:txBody>
          <a:bodyPr>
            <a:normAutofit/>
          </a:bodyPr>
          <a:lstStyle/>
          <a:p>
            <a:pPr algn="l"/>
            <a:r>
              <a:rPr lang="en-GB" sz="1800" dirty="0"/>
              <a:t>DIFFERENT TERMINOLOGIES ARE USED</a:t>
            </a:r>
            <a:endParaRPr lang="en-GB" sz="1800" dirty="0">
              <a:solidFill>
                <a:schemeClr val="tx1"/>
              </a:solidFill>
            </a:endParaRPr>
          </a:p>
        </p:txBody>
      </p:sp>
      <p:sp>
        <p:nvSpPr>
          <p:cNvPr id="6" name="TextBox 5">
            <a:extLst>
              <a:ext uri="{FF2B5EF4-FFF2-40B4-BE49-F238E27FC236}">
                <a16:creationId xmlns:a16="http://schemas.microsoft.com/office/drawing/2014/main" id="{1359DBB4-3C5F-4C3E-B877-3699CD61A690}"/>
              </a:ext>
            </a:extLst>
          </p:cNvPr>
          <p:cNvSpPr txBox="1"/>
          <p:nvPr/>
        </p:nvSpPr>
        <p:spPr>
          <a:xfrm>
            <a:off x="2273478" y="3390083"/>
            <a:ext cx="944593" cy="253916"/>
          </a:xfrm>
          <a:prstGeom prst="rect">
            <a:avLst/>
          </a:prstGeom>
          <a:noFill/>
        </p:spPr>
        <p:txBody>
          <a:bodyPr wrap="square" rtlCol="0">
            <a:spAutoFit/>
          </a:bodyPr>
          <a:lstStyle/>
          <a:p>
            <a:r>
              <a:rPr lang="en-AU" sz="1050" dirty="0"/>
              <a:t>Green</a:t>
            </a:r>
          </a:p>
        </p:txBody>
      </p:sp>
      <p:cxnSp>
        <p:nvCxnSpPr>
          <p:cNvPr id="7" name="Straight Connector 6">
            <a:extLst>
              <a:ext uri="{FF2B5EF4-FFF2-40B4-BE49-F238E27FC236}">
                <a16:creationId xmlns:a16="http://schemas.microsoft.com/office/drawing/2014/main" id="{68BB415F-6BC3-4552-A71D-CAE6BB295DA4}"/>
              </a:ext>
            </a:extLst>
          </p:cNvPr>
          <p:cNvCxnSpPr>
            <a:cxnSpLocks/>
          </p:cNvCxnSpPr>
          <p:nvPr/>
        </p:nvCxnSpPr>
        <p:spPr>
          <a:xfrm>
            <a:off x="3569995" y="1959064"/>
            <a:ext cx="0" cy="2163851"/>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3C491F5B-8509-40EB-A5F3-296B18081A34}"/>
              </a:ext>
            </a:extLst>
          </p:cNvPr>
          <p:cNvSpPr txBox="1"/>
          <p:nvPr/>
        </p:nvSpPr>
        <p:spPr>
          <a:xfrm>
            <a:off x="2273478" y="2053328"/>
            <a:ext cx="944593" cy="253916"/>
          </a:xfrm>
          <a:prstGeom prst="rect">
            <a:avLst/>
          </a:prstGeom>
          <a:noFill/>
        </p:spPr>
        <p:txBody>
          <a:bodyPr wrap="square" rtlCol="0">
            <a:spAutoFit/>
          </a:bodyPr>
          <a:lstStyle/>
          <a:p>
            <a:r>
              <a:rPr lang="en-AU" sz="1050" dirty="0"/>
              <a:t>Eco</a:t>
            </a:r>
          </a:p>
        </p:txBody>
      </p:sp>
      <p:sp>
        <p:nvSpPr>
          <p:cNvPr id="9" name="TextBox 8">
            <a:extLst>
              <a:ext uri="{FF2B5EF4-FFF2-40B4-BE49-F238E27FC236}">
                <a16:creationId xmlns:a16="http://schemas.microsoft.com/office/drawing/2014/main" id="{00AC78D1-F8C5-4DC2-B03E-FC85293F4C06}"/>
              </a:ext>
            </a:extLst>
          </p:cNvPr>
          <p:cNvSpPr txBox="1"/>
          <p:nvPr/>
        </p:nvSpPr>
        <p:spPr>
          <a:xfrm>
            <a:off x="2273477" y="2939392"/>
            <a:ext cx="1045953" cy="253916"/>
          </a:xfrm>
          <a:prstGeom prst="rect">
            <a:avLst/>
          </a:prstGeom>
          <a:noFill/>
        </p:spPr>
        <p:txBody>
          <a:bodyPr wrap="square" rtlCol="0">
            <a:spAutoFit/>
          </a:bodyPr>
          <a:lstStyle/>
          <a:p>
            <a:r>
              <a:rPr lang="en-AU" sz="1050" dirty="0"/>
              <a:t>Low carbon</a:t>
            </a:r>
          </a:p>
        </p:txBody>
      </p:sp>
      <p:sp>
        <p:nvSpPr>
          <p:cNvPr id="10" name="TextBox 9">
            <a:extLst>
              <a:ext uri="{FF2B5EF4-FFF2-40B4-BE49-F238E27FC236}">
                <a16:creationId xmlns:a16="http://schemas.microsoft.com/office/drawing/2014/main" id="{A2DB48CB-70A7-407E-BB61-D4973E56FA3D}"/>
              </a:ext>
            </a:extLst>
          </p:cNvPr>
          <p:cNvSpPr txBox="1"/>
          <p:nvPr/>
        </p:nvSpPr>
        <p:spPr>
          <a:xfrm>
            <a:off x="2263613" y="3796354"/>
            <a:ext cx="1002821" cy="253916"/>
          </a:xfrm>
          <a:prstGeom prst="rect">
            <a:avLst/>
          </a:prstGeom>
          <a:noFill/>
        </p:spPr>
        <p:txBody>
          <a:bodyPr wrap="square" rtlCol="0">
            <a:spAutoFit/>
          </a:bodyPr>
          <a:lstStyle/>
          <a:p>
            <a:r>
              <a:rPr lang="en-AU" sz="1050" dirty="0"/>
              <a:t>Circular</a:t>
            </a:r>
          </a:p>
        </p:txBody>
      </p:sp>
      <p:sp>
        <p:nvSpPr>
          <p:cNvPr id="11" name="TextBox 10">
            <a:extLst>
              <a:ext uri="{FF2B5EF4-FFF2-40B4-BE49-F238E27FC236}">
                <a16:creationId xmlns:a16="http://schemas.microsoft.com/office/drawing/2014/main" id="{2D665033-A93F-4119-8874-B540B7648BC8}"/>
              </a:ext>
            </a:extLst>
          </p:cNvPr>
          <p:cNvSpPr txBox="1"/>
          <p:nvPr/>
        </p:nvSpPr>
        <p:spPr>
          <a:xfrm>
            <a:off x="2273477" y="2465200"/>
            <a:ext cx="1045953" cy="253916"/>
          </a:xfrm>
          <a:prstGeom prst="rect">
            <a:avLst/>
          </a:prstGeom>
          <a:noFill/>
        </p:spPr>
        <p:txBody>
          <a:bodyPr wrap="square" rtlCol="0">
            <a:spAutoFit/>
          </a:bodyPr>
          <a:lstStyle/>
          <a:p>
            <a:r>
              <a:rPr lang="en-AU" sz="1050" dirty="0"/>
              <a:t>Sustainable</a:t>
            </a:r>
          </a:p>
        </p:txBody>
      </p:sp>
      <p:sp>
        <p:nvSpPr>
          <p:cNvPr id="12" name="TextBox 11">
            <a:extLst>
              <a:ext uri="{FF2B5EF4-FFF2-40B4-BE49-F238E27FC236}">
                <a16:creationId xmlns:a16="http://schemas.microsoft.com/office/drawing/2014/main" id="{A7AC5BB7-FAC0-4867-A10B-1C8A1E442998}"/>
              </a:ext>
            </a:extLst>
          </p:cNvPr>
          <p:cNvSpPr txBox="1"/>
          <p:nvPr/>
        </p:nvSpPr>
        <p:spPr>
          <a:xfrm>
            <a:off x="5489376" y="2191061"/>
            <a:ext cx="944593" cy="253916"/>
          </a:xfrm>
          <a:prstGeom prst="rect">
            <a:avLst/>
          </a:prstGeom>
          <a:noFill/>
        </p:spPr>
        <p:txBody>
          <a:bodyPr wrap="square" rtlCol="0">
            <a:spAutoFit/>
          </a:bodyPr>
          <a:lstStyle/>
          <a:p>
            <a:r>
              <a:rPr lang="en-AU" sz="1050" dirty="0"/>
              <a:t>Park</a:t>
            </a:r>
          </a:p>
        </p:txBody>
      </p:sp>
      <p:sp>
        <p:nvSpPr>
          <p:cNvPr id="13" name="TextBox 12">
            <a:extLst>
              <a:ext uri="{FF2B5EF4-FFF2-40B4-BE49-F238E27FC236}">
                <a16:creationId xmlns:a16="http://schemas.microsoft.com/office/drawing/2014/main" id="{396F5BF9-692B-406B-99D9-AD8A75371C15}"/>
              </a:ext>
            </a:extLst>
          </p:cNvPr>
          <p:cNvSpPr txBox="1"/>
          <p:nvPr/>
        </p:nvSpPr>
        <p:spPr>
          <a:xfrm>
            <a:off x="5489376" y="2547050"/>
            <a:ext cx="944593" cy="253916"/>
          </a:xfrm>
          <a:prstGeom prst="rect">
            <a:avLst/>
          </a:prstGeom>
          <a:noFill/>
        </p:spPr>
        <p:txBody>
          <a:bodyPr wrap="square" rtlCol="0">
            <a:spAutoFit/>
          </a:bodyPr>
          <a:lstStyle/>
          <a:p>
            <a:r>
              <a:rPr lang="en-AU" sz="1050" dirty="0"/>
              <a:t>Zone</a:t>
            </a:r>
          </a:p>
        </p:txBody>
      </p:sp>
      <p:sp>
        <p:nvSpPr>
          <p:cNvPr id="14" name="TextBox 13">
            <a:extLst>
              <a:ext uri="{FF2B5EF4-FFF2-40B4-BE49-F238E27FC236}">
                <a16:creationId xmlns:a16="http://schemas.microsoft.com/office/drawing/2014/main" id="{59C7537D-CD55-4C21-B81D-ED9A81C206D6}"/>
              </a:ext>
            </a:extLst>
          </p:cNvPr>
          <p:cNvSpPr txBox="1"/>
          <p:nvPr/>
        </p:nvSpPr>
        <p:spPr>
          <a:xfrm>
            <a:off x="5489376" y="2900029"/>
            <a:ext cx="944593" cy="253916"/>
          </a:xfrm>
          <a:prstGeom prst="rect">
            <a:avLst/>
          </a:prstGeom>
          <a:noFill/>
        </p:spPr>
        <p:txBody>
          <a:bodyPr wrap="square" rtlCol="0">
            <a:spAutoFit/>
          </a:bodyPr>
          <a:lstStyle/>
          <a:p>
            <a:r>
              <a:rPr lang="en-AU" sz="1050" dirty="0"/>
              <a:t>Area</a:t>
            </a:r>
          </a:p>
        </p:txBody>
      </p:sp>
      <p:sp>
        <p:nvSpPr>
          <p:cNvPr id="15" name="TextBox 14">
            <a:extLst>
              <a:ext uri="{FF2B5EF4-FFF2-40B4-BE49-F238E27FC236}">
                <a16:creationId xmlns:a16="http://schemas.microsoft.com/office/drawing/2014/main" id="{C7AE7E4F-3F75-4882-9798-527107A2C186}"/>
              </a:ext>
            </a:extLst>
          </p:cNvPr>
          <p:cNvSpPr txBox="1"/>
          <p:nvPr/>
        </p:nvSpPr>
        <p:spPr>
          <a:xfrm>
            <a:off x="5456710" y="3263299"/>
            <a:ext cx="944593" cy="253916"/>
          </a:xfrm>
          <a:prstGeom prst="rect">
            <a:avLst/>
          </a:prstGeom>
          <a:noFill/>
        </p:spPr>
        <p:txBody>
          <a:bodyPr wrap="square" rtlCol="0">
            <a:spAutoFit/>
          </a:bodyPr>
          <a:lstStyle/>
          <a:p>
            <a:r>
              <a:rPr lang="en-AU" sz="1050" dirty="0"/>
              <a:t>Cluster</a:t>
            </a:r>
          </a:p>
        </p:txBody>
      </p:sp>
      <p:sp>
        <p:nvSpPr>
          <p:cNvPr id="16" name="Rectangle 15">
            <a:extLst>
              <a:ext uri="{FF2B5EF4-FFF2-40B4-BE49-F238E27FC236}">
                <a16:creationId xmlns:a16="http://schemas.microsoft.com/office/drawing/2014/main" id="{1E4BA8AD-23F7-4EF8-8ADC-FE2E255CA6A3}"/>
              </a:ext>
            </a:extLst>
          </p:cNvPr>
          <p:cNvSpPr/>
          <p:nvPr/>
        </p:nvSpPr>
        <p:spPr>
          <a:xfrm>
            <a:off x="1998276" y="1562515"/>
            <a:ext cx="4674466" cy="380225"/>
          </a:xfrm>
          <a:prstGeom prst="rect">
            <a:avLst/>
          </a:prstGeom>
          <a:solidFill>
            <a:schemeClr val="bg1">
              <a:lumMod val="95000"/>
            </a:schemeClr>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50" dirty="0">
                <a:solidFill>
                  <a:schemeClr val="tx1"/>
                </a:solidFill>
              </a:rPr>
              <a:t>Combinations of related EIP terminology used internationally</a:t>
            </a:r>
          </a:p>
        </p:txBody>
      </p:sp>
      <p:sp>
        <p:nvSpPr>
          <p:cNvPr id="17" name="Rectangle 16">
            <a:extLst>
              <a:ext uri="{FF2B5EF4-FFF2-40B4-BE49-F238E27FC236}">
                <a16:creationId xmlns:a16="http://schemas.microsoft.com/office/drawing/2014/main" id="{213EC82D-76C6-4D37-8EF8-A10C1D65AD24}"/>
              </a:ext>
            </a:extLst>
          </p:cNvPr>
          <p:cNvSpPr/>
          <p:nvPr/>
        </p:nvSpPr>
        <p:spPr>
          <a:xfrm>
            <a:off x="1998276" y="1953371"/>
            <a:ext cx="4674466" cy="2169544"/>
          </a:xfrm>
          <a:prstGeom prst="rect">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cxnSp>
        <p:nvCxnSpPr>
          <p:cNvPr id="18" name="Straight Connector 17">
            <a:extLst>
              <a:ext uri="{FF2B5EF4-FFF2-40B4-BE49-F238E27FC236}">
                <a16:creationId xmlns:a16="http://schemas.microsoft.com/office/drawing/2014/main" id="{6B3BC22F-93E8-4519-A2D6-3F7004741667}"/>
              </a:ext>
            </a:extLst>
          </p:cNvPr>
          <p:cNvCxnSpPr>
            <a:cxnSpLocks/>
          </p:cNvCxnSpPr>
          <p:nvPr/>
        </p:nvCxnSpPr>
        <p:spPr>
          <a:xfrm>
            <a:off x="5049924" y="1950980"/>
            <a:ext cx="0" cy="2171934"/>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1814858-0BF3-4C1C-8661-B4B629E0A3DF}"/>
              </a:ext>
            </a:extLst>
          </p:cNvPr>
          <p:cNvSpPr txBox="1"/>
          <p:nvPr/>
        </p:nvSpPr>
        <p:spPr>
          <a:xfrm>
            <a:off x="3734327" y="2095141"/>
            <a:ext cx="1045953" cy="253916"/>
          </a:xfrm>
          <a:prstGeom prst="rect">
            <a:avLst/>
          </a:prstGeom>
          <a:noFill/>
        </p:spPr>
        <p:txBody>
          <a:bodyPr wrap="square" rtlCol="0">
            <a:spAutoFit/>
          </a:bodyPr>
          <a:lstStyle/>
          <a:p>
            <a:pPr algn="ctr"/>
            <a:r>
              <a:rPr lang="en-AU" sz="1050" dirty="0"/>
              <a:t>Industrial</a:t>
            </a:r>
          </a:p>
        </p:txBody>
      </p:sp>
      <p:sp>
        <p:nvSpPr>
          <p:cNvPr id="20" name="TextBox 19">
            <a:extLst>
              <a:ext uri="{FF2B5EF4-FFF2-40B4-BE49-F238E27FC236}">
                <a16:creationId xmlns:a16="http://schemas.microsoft.com/office/drawing/2014/main" id="{A2324A8D-A78F-477C-A197-F632F952ED3B}"/>
              </a:ext>
            </a:extLst>
          </p:cNvPr>
          <p:cNvSpPr txBox="1"/>
          <p:nvPr/>
        </p:nvSpPr>
        <p:spPr>
          <a:xfrm>
            <a:off x="3780420" y="3588604"/>
            <a:ext cx="1045953" cy="415498"/>
          </a:xfrm>
          <a:prstGeom prst="rect">
            <a:avLst/>
          </a:prstGeom>
          <a:noFill/>
        </p:spPr>
        <p:txBody>
          <a:bodyPr wrap="square" rtlCol="0">
            <a:spAutoFit/>
          </a:bodyPr>
          <a:lstStyle/>
          <a:p>
            <a:pPr algn="ctr"/>
            <a:r>
              <a:rPr lang="en-AU" sz="1050" dirty="0"/>
              <a:t>(Special) Economic</a:t>
            </a:r>
          </a:p>
        </p:txBody>
      </p:sp>
      <p:sp>
        <p:nvSpPr>
          <p:cNvPr id="21" name="Isosceles Triangle 20">
            <a:extLst>
              <a:ext uri="{FF2B5EF4-FFF2-40B4-BE49-F238E27FC236}">
                <a16:creationId xmlns:a16="http://schemas.microsoft.com/office/drawing/2014/main" id="{06802E9D-59FF-423F-9DD6-BD7AEE3B613D}"/>
              </a:ext>
            </a:extLst>
          </p:cNvPr>
          <p:cNvSpPr/>
          <p:nvPr/>
        </p:nvSpPr>
        <p:spPr>
          <a:xfrm rot="16200000">
            <a:off x="2413055" y="2969068"/>
            <a:ext cx="2034313" cy="1742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sp>
        <p:nvSpPr>
          <p:cNvPr id="22" name="Isosceles Triangle 21">
            <a:extLst>
              <a:ext uri="{FF2B5EF4-FFF2-40B4-BE49-F238E27FC236}">
                <a16:creationId xmlns:a16="http://schemas.microsoft.com/office/drawing/2014/main" id="{E10BD6A7-CF99-4654-8DA6-9132D71790A5}"/>
              </a:ext>
            </a:extLst>
          </p:cNvPr>
          <p:cNvSpPr/>
          <p:nvPr/>
        </p:nvSpPr>
        <p:spPr>
          <a:xfrm rot="5400000">
            <a:off x="4171900" y="2964731"/>
            <a:ext cx="2042990" cy="174256"/>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050"/>
          </a:p>
        </p:txBody>
      </p:sp>
      <p:sp>
        <p:nvSpPr>
          <p:cNvPr id="23" name="TextBox 22">
            <a:extLst>
              <a:ext uri="{FF2B5EF4-FFF2-40B4-BE49-F238E27FC236}">
                <a16:creationId xmlns:a16="http://schemas.microsoft.com/office/drawing/2014/main" id="{F2E5CD52-4991-4D6E-9D66-A918F1652B45}"/>
              </a:ext>
            </a:extLst>
          </p:cNvPr>
          <p:cNvSpPr txBox="1"/>
          <p:nvPr/>
        </p:nvSpPr>
        <p:spPr>
          <a:xfrm>
            <a:off x="3626720" y="2592275"/>
            <a:ext cx="1395034" cy="253916"/>
          </a:xfrm>
          <a:prstGeom prst="rect">
            <a:avLst/>
          </a:prstGeom>
          <a:noFill/>
        </p:spPr>
        <p:txBody>
          <a:bodyPr wrap="square" rtlCol="0">
            <a:spAutoFit/>
          </a:bodyPr>
          <a:lstStyle/>
          <a:p>
            <a:pPr algn="ctr"/>
            <a:r>
              <a:rPr lang="en-AU" sz="1050" dirty="0"/>
              <a:t>Manufacturing</a:t>
            </a:r>
          </a:p>
        </p:txBody>
      </p:sp>
      <p:sp>
        <p:nvSpPr>
          <p:cNvPr id="24" name="TextBox 23">
            <a:extLst>
              <a:ext uri="{FF2B5EF4-FFF2-40B4-BE49-F238E27FC236}">
                <a16:creationId xmlns:a16="http://schemas.microsoft.com/office/drawing/2014/main" id="{B55E75E4-E38E-4458-8FF3-6796C13D2686}"/>
              </a:ext>
            </a:extLst>
          </p:cNvPr>
          <p:cNvSpPr txBox="1"/>
          <p:nvPr/>
        </p:nvSpPr>
        <p:spPr>
          <a:xfrm>
            <a:off x="3604947" y="3089409"/>
            <a:ext cx="1395034" cy="253916"/>
          </a:xfrm>
          <a:prstGeom prst="rect">
            <a:avLst/>
          </a:prstGeom>
          <a:noFill/>
        </p:spPr>
        <p:txBody>
          <a:bodyPr wrap="square" rtlCol="0">
            <a:spAutoFit/>
          </a:bodyPr>
          <a:lstStyle/>
          <a:p>
            <a:pPr algn="ctr"/>
            <a:r>
              <a:rPr lang="en-AU" sz="1050" dirty="0"/>
              <a:t>Investment</a:t>
            </a:r>
          </a:p>
        </p:txBody>
      </p:sp>
      <p:sp>
        <p:nvSpPr>
          <p:cNvPr id="25" name="TextBox 24">
            <a:extLst>
              <a:ext uri="{FF2B5EF4-FFF2-40B4-BE49-F238E27FC236}">
                <a16:creationId xmlns:a16="http://schemas.microsoft.com/office/drawing/2014/main" id="{12C4AECE-A4DB-4386-9555-21C49D9FDC25}"/>
              </a:ext>
            </a:extLst>
          </p:cNvPr>
          <p:cNvSpPr txBox="1"/>
          <p:nvPr/>
        </p:nvSpPr>
        <p:spPr>
          <a:xfrm>
            <a:off x="5473964" y="3607773"/>
            <a:ext cx="944593" cy="253916"/>
          </a:xfrm>
          <a:prstGeom prst="rect">
            <a:avLst/>
          </a:prstGeom>
          <a:noFill/>
        </p:spPr>
        <p:txBody>
          <a:bodyPr wrap="square" rtlCol="0">
            <a:spAutoFit/>
          </a:bodyPr>
          <a:lstStyle/>
          <a:p>
            <a:r>
              <a:rPr lang="en-AU" sz="1050" dirty="0"/>
              <a:t>Estate</a:t>
            </a:r>
          </a:p>
        </p:txBody>
      </p:sp>
    </p:spTree>
    <p:extLst>
      <p:ext uri="{BB962C8B-B14F-4D97-AF65-F5344CB8AC3E}">
        <p14:creationId xmlns:p14="http://schemas.microsoft.com/office/powerpoint/2010/main" val="38739263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IS AN ECO-INDUSTRIAL PARK?</a:t>
            </a:r>
          </a:p>
        </p:txBody>
      </p:sp>
      <p:sp>
        <p:nvSpPr>
          <p:cNvPr id="4" name="Slide Number Placeholder 3"/>
          <p:cNvSpPr>
            <a:spLocks noGrp="1"/>
          </p:cNvSpPr>
          <p:nvPr>
            <p:ph type="sldNum" sz="quarter" idx="12"/>
          </p:nvPr>
        </p:nvSpPr>
        <p:spPr/>
        <p:txBody>
          <a:bodyPr/>
          <a:lstStyle/>
          <a:p>
            <a:fld id="{E7BB3053-6EDB-AE4B-B919-37206FDEF572}" type="slidenum">
              <a:rPr lang="fr-FR" smtClean="0"/>
              <a:pPr/>
              <a:t>5</a:t>
            </a:fld>
            <a:endParaRPr lang="fr-FR"/>
          </a:p>
        </p:txBody>
      </p:sp>
      <p:sp>
        <p:nvSpPr>
          <p:cNvPr id="9" name="Title 1">
            <a:extLst>
              <a:ext uri="{FF2B5EF4-FFF2-40B4-BE49-F238E27FC236}">
                <a16:creationId xmlns:a16="http://schemas.microsoft.com/office/drawing/2014/main" id="{6924EE7E-594D-4D88-A072-0223C1AB4DEB}"/>
              </a:ext>
            </a:extLst>
          </p:cNvPr>
          <p:cNvSpPr txBox="1">
            <a:spLocks/>
          </p:cNvSpPr>
          <p:nvPr/>
        </p:nvSpPr>
        <p:spPr>
          <a:xfrm>
            <a:off x="2702712" y="163438"/>
            <a:ext cx="6045751" cy="64807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2800" kern="1200">
                <a:solidFill>
                  <a:srgbClr val="0698DF"/>
                </a:solidFill>
                <a:latin typeface="+mn-lt"/>
                <a:ea typeface="+mj-ea"/>
                <a:cs typeface="Arial" panose="020B0604020202020204" pitchFamily="34" charset="0"/>
              </a:defRPr>
            </a:lvl1pPr>
          </a:lstStyle>
          <a:p>
            <a:pPr marL="0" marR="0" lvl="0" indent="0" algn="l" defTabSz="685800" rtl="0" eaLnBrk="1" fontAlgn="auto" latinLnBrk="0" hangingPunct="1">
              <a:lnSpc>
                <a:spcPct val="90000"/>
              </a:lnSpc>
              <a:spcBef>
                <a:spcPct val="0"/>
              </a:spcBef>
              <a:spcAft>
                <a:spcPts val="0"/>
              </a:spcAft>
              <a:buClrTx/>
              <a:buSzTx/>
              <a:buFontTx/>
              <a:buNone/>
              <a:tabLst/>
              <a:defRPr/>
            </a:pPr>
            <a:endParaRPr kumimoji="0" lang="LID4096" sz="2800" b="0" i="0" u="none" strike="noStrike" kern="1200" cap="none" spc="0" normalizeH="0" baseline="0" noProof="0" dirty="0">
              <a:ln>
                <a:noFill/>
              </a:ln>
              <a:solidFill>
                <a:srgbClr val="0698DF"/>
              </a:solidFill>
              <a:effectLst/>
              <a:uLnTx/>
              <a:uFillTx/>
              <a:latin typeface="Calibri"/>
              <a:ea typeface="+mj-ea"/>
              <a:cs typeface="Arial" panose="020B0604020202020204" pitchFamily="34" charset="0"/>
            </a:endParaRPr>
          </a:p>
        </p:txBody>
      </p:sp>
      <p:sp>
        <p:nvSpPr>
          <p:cNvPr id="10" name="Content Placeholder 2">
            <a:extLst>
              <a:ext uri="{FF2B5EF4-FFF2-40B4-BE49-F238E27FC236}">
                <a16:creationId xmlns:a16="http://schemas.microsoft.com/office/drawing/2014/main" id="{9EED159A-F04C-4E00-ABDB-5CE161AAC71C}"/>
              </a:ext>
            </a:extLst>
          </p:cNvPr>
          <p:cNvSpPr txBox="1">
            <a:spLocks/>
          </p:cNvSpPr>
          <p:nvPr/>
        </p:nvSpPr>
        <p:spPr>
          <a:xfrm>
            <a:off x="539552" y="1052737"/>
            <a:ext cx="8161064" cy="1101802"/>
          </a:xfrm>
          <a:prstGeom prst="rect">
            <a:avLst/>
          </a:prstGeom>
        </p:spPr>
        <p:txBody>
          <a:bodyPr>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”A community of manufacturing and service businesses located together on common property. Member businesses seek </a:t>
            </a:r>
            <a:r>
              <a:rPr kumimoji="0" lang="en-GB" sz="1200" b="0" i="1" u="none" strike="noStrike" kern="1200" cap="none" spc="0" normalizeH="0" baseline="0" noProof="0" dirty="0">
                <a:ln>
                  <a:noFill/>
                </a:ln>
                <a:solidFill>
                  <a:srgbClr val="ED7D31"/>
                </a:solidFill>
                <a:effectLst/>
                <a:uLnTx/>
                <a:uFillTx/>
                <a:latin typeface="Calibri"/>
                <a:ea typeface="+mn-ea"/>
                <a:cs typeface="Arial" panose="020B0604020202020204" pitchFamily="34" charset="0"/>
              </a:rPr>
              <a:t>enhanced environmental, economic, and social performance</a:t>
            </a:r>
            <a:r>
              <a:rPr kumimoji="0" lang="en-GB" sz="1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through </a:t>
            </a:r>
            <a:r>
              <a:rPr kumimoji="0" lang="en-GB" sz="1200" b="0" i="1" u="none" strike="noStrike" kern="1200" cap="none" spc="0" normalizeH="0" baseline="0" noProof="0" dirty="0">
                <a:ln>
                  <a:noFill/>
                </a:ln>
                <a:solidFill>
                  <a:srgbClr val="ED7D31"/>
                </a:solidFill>
                <a:effectLst/>
                <a:uLnTx/>
                <a:uFillTx/>
                <a:latin typeface="Calibri"/>
                <a:ea typeface="+mn-ea"/>
                <a:cs typeface="Arial" panose="020B0604020202020204" pitchFamily="34" charset="0"/>
              </a:rPr>
              <a:t>collaboration</a:t>
            </a:r>
            <a:r>
              <a:rPr kumimoji="0" lang="en-GB" sz="1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 in managing environmental and resource issues. </a:t>
            </a:r>
          </a:p>
          <a:p>
            <a:pPr marL="0" marR="0" lvl="0" indent="0" algn="ctr" defTabSz="685800" rtl="0" eaLnBrk="1" fontAlgn="auto" latinLnBrk="0" hangingPunct="1">
              <a:lnSpc>
                <a:spcPct val="90000"/>
              </a:lnSpc>
              <a:spcBef>
                <a:spcPts val="750"/>
              </a:spcBef>
              <a:spcAft>
                <a:spcPts val="0"/>
              </a:spcAft>
              <a:buClrTx/>
              <a:buSzTx/>
              <a:buFont typeface="Arial" panose="020B0604020202020204" pitchFamily="34" charset="0"/>
              <a:buNone/>
              <a:tabLst/>
              <a:defRPr/>
            </a:pPr>
            <a:r>
              <a:rPr kumimoji="0" lang="en-GB" sz="1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By working together, the community of businesses seeks a </a:t>
            </a:r>
            <a:r>
              <a:rPr kumimoji="0" lang="en-GB" sz="1200" b="0" i="1" u="none" strike="noStrike" kern="1200" cap="none" spc="0" normalizeH="0" baseline="0" noProof="0" dirty="0">
                <a:ln>
                  <a:noFill/>
                </a:ln>
                <a:solidFill>
                  <a:srgbClr val="ED7D31"/>
                </a:solidFill>
                <a:effectLst/>
                <a:uLnTx/>
                <a:uFillTx/>
                <a:latin typeface="Calibri"/>
                <a:ea typeface="+mn-ea"/>
                <a:cs typeface="Arial" panose="020B0604020202020204" pitchFamily="34" charset="0"/>
              </a:rPr>
              <a:t>collective benefit </a:t>
            </a:r>
            <a:r>
              <a:rPr kumimoji="0" lang="en-GB" sz="12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that is greater than the sum of individual benefits each company would realize by only optimizing its individual performance.”  </a:t>
            </a:r>
            <a:r>
              <a:rPr kumimoji="0" lang="de-DE" sz="11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(L</a:t>
            </a:r>
            <a:r>
              <a:rPr kumimoji="0" lang="en-GB" sz="1100" b="0" i="1" u="none" strike="noStrike" kern="1200" cap="none" spc="0" normalizeH="0" baseline="0" noProof="0" dirty="0">
                <a:ln>
                  <a:noFill/>
                </a:ln>
                <a:solidFill>
                  <a:prstClr val="black"/>
                </a:solidFill>
                <a:effectLst/>
                <a:uLnTx/>
                <a:uFillTx/>
                <a:latin typeface="Calibri"/>
                <a:ea typeface="+mn-ea"/>
                <a:cs typeface="Arial" panose="020B0604020202020204" pitchFamily="34" charset="0"/>
              </a:rPr>
              <a:t>owe, 2001)</a:t>
            </a:r>
          </a:p>
        </p:txBody>
      </p:sp>
      <p:sp>
        <p:nvSpPr>
          <p:cNvPr id="11" name="TextBox 10">
            <a:extLst>
              <a:ext uri="{FF2B5EF4-FFF2-40B4-BE49-F238E27FC236}">
                <a16:creationId xmlns:a16="http://schemas.microsoft.com/office/drawing/2014/main" id="{3ABC4BC9-D79D-49B8-B86B-E3BBFB7F4E84}"/>
              </a:ext>
            </a:extLst>
          </p:cNvPr>
          <p:cNvSpPr txBox="1"/>
          <p:nvPr/>
        </p:nvSpPr>
        <p:spPr>
          <a:xfrm>
            <a:off x="103518" y="4089615"/>
            <a:ext cx="8925464" cy="584775"/>
          </a:xfrm>
          <a:prstGeom prst="rect">
            <a:avLst/>
          </a:prstGeom>
          <a:solidFill>
            <a:sysClr val="window" lastClr="FFFFFF"/>
          </a:solidFill>
        </p:spPr>
        <p:txBody>
          <a:bodyPr wrap="square"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0698DF"/>
                </a:solidFill>
                <a:effectLst/>
                <a:uLnTx/>
                <a:uFillTx/>
                <a:cs typeface="Arial" charset="0"/>
              </a:rPr>
              <a:t>In short, the EIP concept is about creating more resource-efficient and cost-effective industrial parks </a:t>
            </a:r>
          </a:p>
          <a:p>
            <a:pPr marL="0" marR="0" lvl="0" indent="0" algn="ctr" defTabSz="914400" eaLnBrk="1" fontAlgn="base" latinLnBrk="0" hangingPunct="1">
              <a:lnSpc>
                <a:spcPct val="100000"/>
              </a:lnSpc>
              <a:spcBef>
                <a:spcPct val="0"/>
              </a:spcBef>
              <a:spcAft>
                <a:spcPct val="0"/>
              </a:spcAft>
              <a:buClrTx/>
              <a:buSzTx/>
              <a:buFontTx/>
              <a:buNone/>
              <a:tabLst/>
              <a:defRPr/>
            </a:pPr>
            <a:r>
              <a:rPr kumimoji="0" lang="en-GB" sz="1600" b="1" i="0" u="none" strike="noStrike" kern="0" cap="none" spc="0" normalizeH="0" baseline="0" noProof="0" dirty="0">
                <a:ln>
                  <a:noFill/>
                </a:ln>
                <a:solidFill>
                  <a:srgbClr val="0698DF"/>
                </a:solidFill>
                <a:effectLst/>
                <a:uLnTx/>
                <a:uFillTx/>
                <a:cs typeface="Arial" charset="0"/>
              </a:rPr>
              <a:t>which are more competitive, attractive for investment and risk resilient.</a:t>
            </a:r>
            <a:endParaRPr kumimoji="0" lang="en-GB" sz="1600" b="1" i="0" u="none" strike="noStrike" kern="0" cap="none" spc="0" normalizeH="0" baseline="0" noProof="0" dirty="0">
              <a:ln>
                <a:noFill/>
              </a:ln>
              <a:solidFill>
                <a:srgbClr val="ED7D31"/>
              </a:solidFill>
              <a:effectLst/>
              <a:uLnTx/>
              <a:uFillTx/>
              <a:cs typeface="Arial" charset="0"/>
            </a:endParaRPr>
          </a:p>
        </p:txBody>
      </p:sp>
      <p:pic>
        <p:nvPicPr>
          <p:cNvPr id="12" name="Picture 11">
            <a:extLst>
              <a:ext uri="{FF2B5EF4-FFF2-40B4-BE49-F238E27FC236}">
                <a16:creationId xmlns:a16="http://schemas.microsoft.com/office/drawing/2014/main" id="{D019C4B2-70ED-47AF-9B11-9BEDD944828C}"/>
              </a:ext>
            </a:extLst>
          </p:cNvPr>
          <p:cNvPicPr>
            <a:picLocks noChangeAspect="1"/>
          </p:cNvPicPr>
          <p:nvPr/>
        </p:nvPicPr>
        <p:blipFill>
          <a:blip r:embed="rId2"/>
          <a:stretch>
            <a:fillRect/>
          </a:stretch>
        </p:blipFill>
        <p:spPr>
          <a:xfrm>
            <a:off x="1725506" y="2037289"/>
            <a:ext cx="5550846" cy="1959454"/>
          </a:xfrm>
          <a:prstGeom prst="rect">
            <a:avLst/>
          </a:prstGeom>
        </p:spPr>
      </p:pic>
    </p:spTree>
    <p:extLst>
      <p:ext uri="{BB962C8B-B14F-4D97-AF65-F5344CB8AC3E}">
        <p14:creationId xmlns:p14="http://schemas.microsoft.com/office/powerpoint/2010/main" val="401484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Key benefits of eco-industrial parks</a:t>
            </a:r>
            <a:endParaRPr lang="en-US" dirty="0"/>
          </a:p>
        </p:txBody>
      </p:sp>
      <p:grpSp>
        <p:nvGrpSpPr>
          <p:cNvPr id="20" name="Group 19"/>
          <p:cNvGrpSpPr/>
          <p:nvPr/>
        </p:nvGrpSpPr>
        <p:grpSpPr>
          <a:xfrm>
            <a:off x="607510" y="933987"/>
            <a:ext cx="7135625" cy="3851079"/>
            <a:chOff x="-836047" y="1271369"/>
            <a:chExt cx="9541073" cy="5149291"/>
          </a:xfrm>
        </p:grpSpPr>
        <p:pic>
          <p:nvPicPr>
            <p:cNvPr id="6" name="Picture 4" descr="The Power of Financial Aid | LOCAL COMMUNITIES">
              <a:extLst>
                <a:ext uri="{FF2B5EF4-FFF2-40B4-BE49-F238E27FC236}">
                  <a16:creationId xmlns:a16="http://schemas.microsoft.com/office/drawing/2014/main" id="{655FA1D5-BE8F-48EB-BE4C-994DE8FC54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52441" y="5688386"/>
              <a:ext cx="1829121" cy="689667"/>
            </a:xfrm>
            <a:prstGeom prst="rect">
              <a:avLst/>
            </a:prstGeom>
            <a:noFill/>
            <a:extLst>
              <a:ext uri="{909E8E84-426E-40dd-AFC4-6F175D3DCCD1}">
                <a14:hiddenFill xmlns:a14="http://schemas.microsoft.com/office/drawing/2010/main" xmlns="">
                  <a:solidFill>
                    <a:srgbClr val="FFFFFF"/>
                  </a:solidFill>
                </a14:hiddenFill>
              </a:ext>
            </a:extLst>
          </p:spPr>
        </p:pic>
        <p:sp>
          <p:nvSpPr>
            <p:cNvPr id="8" name="Textfeld 21">
              <a:extLst>
                <a:ext uri="{FF2B5EF4-FFF2-40B4-BE49-F238E27FC236}">
                  <a16:creationId xmlns:a16="http://schemas.microsoft.com/office/drawing/2014/main" id="{08E348F6-55E6-4738-A5C5-5EF96FD67A63}"/>
                </a:ext>
              </a:extLst>
            </p:cNvPr>
            <p:cNvSpPr txBox="1"/>
            <p:nvPr/>
          </p:nvSpPr>
          <p:spPr>
            <a:xfrm>
              <a:off x="-13396" y="1329528"/>
              <a:ext cx="4137974" cy="2901280"/>
            </a:xfrm>
            <a:prstGeom prst="rect">
              <a:avLst/>
            </a:prstGeom>
            <a:noFill/>
          </p:spPr>
          <p:txBody>
            <a:bodyPr wrap="square" lIns="91440" tIns="45720" rIns="91440" bIns="45720" rtlCol="0" anchor="t">
              <a:spAutoFit/>
            </a:bodyPr>
            <a:lstStyle/>
            <a:p>
              <a:pPr marR="0" lvl="0" algn="l" defTabSz="914400" rtl="0" eaLnBrk="0" fontAlgn="base" latinLnBrk="0" hangingPunct="0">
                <a:lnSpc>
                  <a:spcPct val="100000"/>
                </a:lnSpc>
                <a:spcBef>
                  <a:spcPts val="600"/>
                </a:spcBef>
                <a:spcAft>
                  <a:spcPts val="300"/>
                </a:spcAft>
                <a:buClr>
                  <a:srgbClr val="002060"/>
                </a:buClr>
                <a:buSzTx/>
                <a:tabLst/>
                <a:defRPr/>
              </a:pPr>
              <a:r>
                <a:rPr lang="en-US" sz="1800" b="1" kern="0" dirty="0">
                  <a:solidFill>
                    <a:schemeClr val="accent1"/>
                  </a:solidFill>
                  <a:latin typeface="+mn-lt"/>
                  <a:cs typeface="Arial"/>
                  <a:sym typeface="Arial"/>
                </a:rPr>
                <a:t>Reduce:</a:t>
              </a:r>
              <a:endParaRPr kumimoji="0" lang="en-US" sz="1800" b="1" i="0" u="none" strike="noStrike" kern="0" cap="none" spc="0" normalizeH="0" baseline="0" noProof="0" dirty="0">
                <a:ln>
                  <a:noFill/>
                </a:ln>
                <a:solidFill>
                  <a:schemeClr val="accent1"/>
                </a:solidFill>
                <a:effectLst/>
                <a:uLnTx/>
                <a:uFillTx/>
                <a:latin typeface="+mn-lt"/>
                <a:cs typeface="Arial"/>
                <a:sym typeface="Arial"/>
              </a:endParaRP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rPr>
                <a:t>Use of materials, water, energy</a:t>
              </a: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lang="en-US" sz="1200" kern="0" dirty="0">
                  <a:solidFill>
                    <a:schemeClr val="bg2">
                      <a:lumMod val="10000"/>
                    </a:schemeClr>
                  </a:solidFill>
                  <a:latin typeface="+mn-lt"/>
                  <a:cs typeface="Arial"/>
                  <a:sym typeface="Arial"/>
                </a:rPr>
                <a:t>Procurement costs</a:t>
              </a:r>
              <a:endPar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endParaRPr>
            </a:p>
            <a:p>
              <a:pPr marL="171442" marR="0" lvl="0" indent="-171442" algn="l" defTabSz="914400" rtl="0" eaLnBrk="1" fontAlgn="auto" latinLnBrk="0" hangingPunct="1">
                <a:lnSpc>
                  <a:spcPct val="100000"/>
                </a:lnSpc>
                <a:spcBef>
                  <a:spcPts val="600"/>
                </a:spcBef>
                <a:spcAft>
                  <a:spcPts val="300"/>
                </a:spcAft>
                <a:buClr>
                  <a:srgbClr val="002060"/>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2">
                      <a:lumMod val="10000"/>
                    </a:schemeClr>
                  </a:solidFill>
                  <a:effectLst/>
                  <a:uLnTx/>
                  <a:uFillTx/>
                  <a:latin typeface="+mn-lt"/>
                  <a:ea typeface="+mn-lt"/>
                  <a:cs typeface="Arial"/>
                  <a:sym typeface="Arial"/>
                </a:rPr>
                <a:t>Waste</a:t>
              </a:r>
              <a:endPar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endParaRP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rPr>
                <a:t>Greenhouse gases</a:t>
              </a: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lang="en-US" sz="1200" kern="0" dirty="0">
                  <a:solidFill>
                    <a:schemeClr val="bg2">
                      <a:lumMod val="10000"/>
                    </a:schemeClr>
                  </a:solidFill>
                  <a:latin typeface="+mn-lt"/>
                  <a:cs typeface="Arial"/>
                  <a:sym typeface="Arial"/>
                </a:rPr>
                <a:t>Pollutants</a:t>
              </a: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kumimoji="0" lang="en-US" sz="1200" b="1" i="0" u="none" strike="noStrike" kern="0" cap="none" spc="0" normalizeH="0" baseline="0" noProof="0" dirty="0">
                  <a:ln>
                    <a:noFill/>
                  </a:ln>
                  <a:solidFill>
                    <a:srgbClr val="C00000"/>
                  </a:solidFill>
                  <a:effectLst/>
                  <a:uLnTx/>
                  <a:uFillTx/>
                  <a:latin typeface="+mn-lt"/>
                  <a:cs typeface="Arial"/>
                  <a:sym typeface="Arial"/>
                </a:rPr>
                <a:t>Environmental, economic and social risks</a:t>
              </a:r>
            </a:p>
          </p:txBody>
        </p:sp>
        <p:sp>
          <p:nvSpPr>
            <p:cNvPr id="9" name="Rechteck 24">
              <a:extLst>
                <a:ext uri="{FF2B5EF4-FFF2-40B4-BE49-F238E27FC236}">
                  <a16:creationId xmlns:a16="http://schemas.microsoft.com/office/drawing/2014/main" id="{F9959795-78A6-4989-987C-3FFD97B6396B}"/>
                </a:ext>
              </a:extLst>
            </p:cNvPr>
            <p:cNvSpPr/>
            <p:nvPr/>
          </p:nvSpPr>
          <p:spPr>
            <a:xfrm>
              <a:off x="4489573" y="1271369"/>
              <a:ext cx="4215453" cy="3189352"/>
            </a:xfrm>
            <a:prstGeom prst="rect">
              <a:avLst/>
            </a:prstGeom>
          </p:spPr>
          <p:txBody>
            <a:bodyPr wrap="square">
              <a:spAutoFit/>
            </a:bodyPr>
            <a:lstStyle/>
            <a:p>
              <a:pPr eaLnBrk="0" hangingPunct="0">
                <a:spcBef>
                  <a:spcPts val="600"/>
                </a:spcBef>
                <a:spcAft>
                  <a:spcPts val="300"/>
                </a:spcAft>
                <a:buClr>
                  <a:srgbClr val="002060"/>
                </a:buClr>
                <a:defRPr/>
              </a:pPr>
              <a:r>
                <a:rPr lang="en-US" sz="1800" b="1" kern="0" dirty="0">
                  <a:solidFill>
                    <a:schemeClr val="accent1"/>
                  </a:solidFill>
                  <a:cs typeface="Arial"/>
                  <a:sym typeface="Arial"/>
                </a:rPr>
                <a:t>Increase</a:t>
              </a:r>
              <a:r>
                <a:rPr lang="en-US" sz="1800" b="1" kern="0" dirty="0">
                  <a:solidFill>
                    <a:srgbClr val="5B9BD5"/>
                  </a:solidFill>
                  <a:latin typeface="Calibri"/>
                  <a:cs typeface="Arial"/>
                  <a:sym typeface="Arial"/>
                </a:rPr>
                <a:t>:</a:t>
              </a:r>
              <a:endParaRPr kumimoji="0" lang="en-US" sz="1200" b="1" i="0" u="none" strike="noStrike" kern="0" cap="none" spc="0" normalizeH="0" baseline="0" noProof="0" dirty="0">
                <a:ln>
                  <a:noFill/>
                </a:ln>
                <a:solidFill>
                  <a:schemeClr val="accent1"/>
                </a:solidFill>
                <a:effectLst/>
                <a:uLnTx/>
                <a:uFillTx/>
                <a:latin typeface="+mn-lt"/>
                <a:cs typeface="Arial"/>
                <a:sym typeface="Arial"/>
              </a:endParaRP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rPr>
                <a:t>Competitiveness, profitability </a:t>
              </a:r>
              <a:br>
                <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rPr>
              </a:br>
              <a:r>
                <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rPr>
                <a:t>and foreign investment</a:t>
              </a: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rPr>
                <a:t>Good-quality jobs</a:t>
              </a: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rPr>
                <a:t>Workers health and safety </a:t>
              </a: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rPr>
                <a:t>Quality of life for communities</a:t>
              </a: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rPr>
                <a:t>Access to new technologies and finances</a:t>
              </a:r>
            </a:p>
            <a:p>
              <a:pPr marL="171442" marR="0" lvl="0" indent="-171442" algn="l" defTabSz="914400" rtl="0" eaLnBrk="0" fontAlgn="base" latinLnBrk="0" hangingPunct="0">
                <a:lnSpc>
                  <a:spcPct val="100000"/>
                </a:lnSpc>
                <a:spcBef>
                  <a:spcPts val="600"/>
                </a:spcBef>
                <a:spcAft>
                  <a:spcPts val="300"/>
                </a:spcAft>
                <a:buClr>
                  <a:srgbClr val="002060"/>
                </a:buClr>
                <a:buSzTx/>
                <a:buFont typeface="Arial" panose="020B0604020202020204" pitchFamily="34" charset="0"/>
                <a:buChar char="•"/>
                <a:tabLst/>
                <a:defRPr/>
              </a:pPr>
              <a:r>
                <a:rPr kumimoji="0" lang="en-US" sz="1200" b="0" i="0" u="none" strike="noStrike" kern="0" cap="none" spc="0" normalizeH="0" baseline="0" noProof="0" dirty="0">
                  <a:ln>
                    <a:noFill/>
                  </a:ln>
                  <a:solidFill>
                    <a:schemeClr val="bg2">
                      <a:lumMod val="10000"/>
                    </a:schemeClr>
                  </a:solidFill>
                  <a:effectLst/>
                  <a:uLnTx/>
                  <a:uFillTx/>
                  <a:latin typeface="+mn-lt"/>
                  <a:cs typeface="Arial"/>
                  <a:sym typeface="Arial"/>
                </a:rPr>
                <a:t>Resilience and business continuity</a:t>
              </a:r>
              <a:endParaRPr kumimoji="0" lang="en-GB" sz="1200" b="0" i="0" u="none" strike="noStrike" kern="0" cap="none" spc="0" normalizeH="0" baseline="0" noProof="0" dirty="0">
                <a:ln>
                  <a:noFill/>
                </a:ln>
                <a:solidFill>
                  <a:schemeClr val="bg2">
                    <a:lumMod val="10000"/>
                  </a:schemeClr>
                </a:solidFill>
                <a:effectLst/>
                <a:uLnTx/>
                <a:uFillTx/>
                <a:latin typeface="+mn-lt"/>
                <a:cs typeface="Arial"/>
                <a:sym typeface="Arial"/>
              </a:endParaRPr>
            </a:p>
          </p:txBody>
        </p:sp>
        <p:pic>
          <p:nvPicPr>
            <p:cNvPr id="10" name="Grafik 28" descr="Linienpfeil: Kurve gegen den Uhrzeigersinn">
              <a:extLst>
                <a:ext uri="{FF2B5EF4-FFF2-40B4-BE49-F238E27FC236}">
                  <a16:creationId xmlns:a16="http://schemas.microsoft.com/office/drawing/2014/main" id="{A7B30110-1B7E-44D2-993E-D6D3BAFC252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3189590">
              <a:off x="-836047" y="1328216"/>
              <a:ext cx="914400" cy="914399"/>
            </a:xfrm>
            <a:prstGeom prst="rect">
              <a:avLst/>
            </a:prstGeom>
          </p:spPr>
        </p:pic>
        <p:pic>
          <p:nvPicPr>
            <p:cNvPr id="11" name="Grafik 23" descr="Linienpfeil: Kurve gegen den Uhrzeigersinn">
              <a:extLst>
                <a:ext uri="{FF2B5EF4-FFF2-40B4-BE49-F238E27FC236}">
                  <a16:creationId xmlns:a16="http://schemas.microsoft.com/office/drawing/2014/main" id="{FA1DDE21-A57B-4E59-817A-773753227A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20922601">
              <a:off x="7537904" y="1328458"/>
              <a:ext cx="913919" cy="913920"/>
            </a:xfrm>
            <a:prstGeom prst="rect">
              <a:avLst/>
            </a:prstGeom>
          </p:spPr>
        </p:pic>
        <p:sp>
          <p:nvSpPr>
            <p:cNvPr id="12" name="Rechteck 3">
              <a:extLst>
                <a:ext uri="{FF2B5EF4-FFF2-40B4-BE49-F238E27FC236}">
                  <a16:creationId xmlns:a16="http://schemas.microsoft.com/office/drawing/2014/main" id="{99577E03-0601-4C9F-891A-D9C098579D15}"/>
                </a:ext>
              </a:extLst>
            </p:cNvPr>
            <p:cNvSpPr/>
            <p:nvPr/>
          </p:nvSpPr>
          <p:spPr>
            <a:xfrm>
              <a:off x="3393123" y="4799971"/>
              <a:ext cx="2192902" cy="500840"/>
            </a:xfrm>
            <a:prstGeom prst="roundRect">
              <a:avLst/>
            </a:prstGeom>
            <a:noFill/>
            <a:ln w="25400" cap="flat" cmpd="sng" algn="ctr">
              <a:solidFill>
                <a:srgbClr val="002060"/>
              </a:solidFill>
              <a:prstDash val="solid"/>
            </a:ln>
            <a:effectLst/>
          </p:spPr>
          <p:txBody>
            <a:bodyPr wrap="square">
              <a:spAutoFit/>
            </a:bodyPr>
            <a:lstStyle/>
            <a:p>
              <a:pPr algn="ctr">
                <a:defRPr/>
              </a:pPr>
              <a:r>
                <a:rPr lang="en-US" sz="1600" b="1" dirty="0">
                  <a:solidFill>
                    <a:srgbClr val="002060"/>
                  </a:solidFill>
                  <a:latin typeface="+mn-lt"/>
                  <a:cs typeface="Arial" charset="0"/>
                </a:rPr>
                <a:t>Beneficiaries</a:t>
              </a:r>
            </a:p>
          </p:txBody>
        </p:sp>
        <p:sp>
          <p:nvSpPr>
            <p:cNvPr id="13" name="Rounded Rectangular Callout 10">
              <a:extLst>
                <a:ext uri="{FF2B5EF4-FFF2-40B4-BE49-F238E27FC236}">
                  <a16:creationId xmlns:a16="http://schemas.microsoft.com/office/drawing/2014/main" id="{306A2651-6DAE-4651-BE0B-B66AB4D736EB}"/>
                </a:ext>
              </a:extLst>
            </p:cNvPr>
            <p:cNvSpPr/>
            <p:nvPr/>
          </p:nvSpPr>
          <p:spPr bwMode="auto">
            <a:xfrm>
              <a:off x="7164287" y="5554495"/>
              <a:ext cx="1527691" cy="610461"/>
            </a:xfrm>
            <a:prstGeom prst="wedgeRoundRectCallout">
              <a:avLst>
                <a:gd name="adj1" fmla="val -79033"/>
                <a:gd name="adj2" fmla="val 15105"/>
                <a:gd name="adj3" fmla="val 16667"/>
              </a:avLst>
            </a:prstGeom>
            <a:solidFill>
              <a:srgbClr val="A5E38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a:solidFill>
                    <a:srgbClr val="1F497D">
                      <a:lumMod val="50000"/>
                    </a:srgbClr>
                  </a:solidFill>
                  <a:latin typeface="+mn-lt"/>
                  <a:cs typeface="Arial" charset="0"/>
                </a:rPr>
                <a:t>Local communities </a:t>
              </a:r>
            </a:p>
          </p:txBody>
        </p:sp>
        <p:pic>
          <p:nvPicPr>
            <p:cNvPr id="14" name="Picture 13">
              <a:extLst>
                <a:ext uri="{FF2B5EF4-FFF2-40B4-BE49-F238E27FC236}">
                  <a16:creationId xmlns:a16="http://schemas.microsoft.com/office/drawing/2014/main" id="{3E8EE762-BA6C-4527-ACA4-196679ADA51D}"/>
                </a:ext>
              </a:extLst>
            </p:cNvPr>
            <p:cNvPicPr>
              <a:picLocks noChangeAspect="1"/>
            </p:cNvPicPr>
            <p:nvPr/>
          </p:nvPicPr>
          <p:blipFill>
            <a:blip r:embed="rId7">
              <a:duotone>
                <a:schemeClr val="accent1">
                  <a:shade val="45000"/>
                  <a:satMod val="135000"/>
                </a:schemeClr>
                <a:prstClr val="white"/>
              </a:duotone>
            </a:blip>
            <a:stretch>
              <a:fillRect/>
            </a:stretch>
          </p:blipFill>
          <p:spPr>
            <a:xfrm>
              <a:off x="3682759" y="5511819"/>
              <a:ext cx="908842" cy="908841"/>
            </a:xfrm>
            <a:prstGeom prst="rect">
              <a:avLst/>
            </a:prstGeom>
          </p:spPr>
        </p:pic>
        <p:sp>
          <p:nvSpPr>
            <p:cNvPr id="15" name="Rounded Rectangular Callout 9">
              <a:extLst>
                <a:ext uri="{FF2B5EF4-FFF2-40B4-BE49-F238E27FC236}">
                  <a16:creationId xmlns:a16="http://schemas.microsoft.com/office/drawing/2014/main" id="{F617A44C-1695-43A3-9955-2173C3298E1E}"/>
                </a:ext>
              </a:extLst>
            </p:cNvPr>
            <p:cNvSpPr/>
            <p:nvPr/>
          </p:nvSpPr>
          <p:spPr bwMode="auto">
            <a:xfrm>
              <a:off x="2230262" y="5936378"/>
              <a:ext cx="1228883" cy="457158"/>
            </a:xfrm>
            <a:prstGeom prst="wedgeRoundRectCallout">
              <a:avLst>
                <a:gd name="adj1" fmla="val 74471"/>
                <a:gd name="adj2" fmla="val -9873"/>
                <a:gd name="adj3" fmla="val 16667"/>
              </a:avLst>
            </a:prstGeom>
            <a:solidFill>
              <a:srgbClr val="A5E38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a:solidFill>
                    <a:srgbClr val="1F497D">
                      <a:lumMod val="50000"/>
                    </a:srgbClr>
                  </a:solidFill>
                  <a:latin typeface="+mn-lt"/>
                  <a:cs typeface="Arial" charset="0"/>
                </a:rPr>
                <a:t>Industries</a:t>
              </a:r>
            </a:p>
          </p:txBody>
        </p:sp>
        <p:pic>
          <p:nvPicPr>
            <p:cNvPr id="16" name="Picture 15">
              <a:extLst>
                <a:ext uri="{FF2B5EF4-FFF2-40B4-BE49-F238E27FC236}">
                  <a16:creationId xmlns:a16="http://schemas.microsoft.com/office/drawing/2014/main" id="{381AF0BF-0630-4C94-BEC3-CB01EB996AB2}"/>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40000" contrast="-40000"/>
                      </a14:imgEffect>
                    </a14:imgLayer>
                  </a14:imgProps>
                </a:ext>
              </a:extLst>
            </a:blip>
            <a:stretch>
              <a:fillRect/>
            </a:stretch>
          </p:blipFill>
          <p:spPr>
            <a:xfrm flipH="1">
              <a:off x="6003599" y="4560032"/>
              <a:ext cx="908841" cy="908841"/>
            </a:xfrm>
            <a:prstGeom prst="rect">
              <a:avLst/>
            </a:prstGeom>
          </p:spPr>
        </p:pic>
        <p:sp>
          <p:nvSpPr>
            <p:cNvPr id="17" name="Rounded Rectangular Callout 8">
              <a:extLst>
                <a:ext uri="{FF2B5EF4-FFF2-40B4-BE49-F238E27FC236}">
                  <a16:creationId xmlns:a16="http://schemas.microsoft.com/office/drawing/2014/main" id="{AEA2D684-3F12-4429-8BEF-5A85F7C33350}"/>
                </a:ext>
              </a:extLst>
            </p:cNvPr>
            <p:cNvSpPr/>
            <p:nvPr/>
          </p:nvSpPr>
          <p:spPr bwMode="auto">
            <a:xfrm>
              <a:off x="7236296" y="4682639"/>
              <a:ext cx="1468730" cy="338668"/>
            </a:xfrm>
            <a:prstGeom prst="wedgeRoundRectCallout">
              <a:avLst>
                <a:gd name="adj1" fmla="val -80686"/>
                <a:gd name="adj2" fmla="val 46798"/>
                <a:gd name="adj3" fmla="val 16667"/>
              </a:avLst>
            </a:prstGeom>
            <a:solidFill>
              <a:srgbClr val="A5E38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a:solidFill>
                    <a:srgbClr val="1F497D">
                      <a:lumMod val="50000"/>
                    </a:srgbClr>
                  </a:solidFill>
                  <a:latin typeface="+mn-lt"/>
                  <a:cs typeface="Arial" charset="0"/>
                </a:rPr>
                <a:t>Environment</a:t>
              </a:r>
            </a:p>
          </p:txBody>
        </p:sp>
        <p:pic>
          <p:nvPicPr>
            <p:cNvPr id="18" name="Picture 17">
              <a:extLst>
                <a:ext uri="{FF2B5EF4-FFF2-40B4-BE49-F238E27FC236}">
                  <a16:creationId xmlns:a16="http://schemas.microsoft.com/office/drawing/2014/main" id="{3227DC2F-986A-4A9C-A66F-EB49346FC72A}"/>
                </a:ext>
              </a:extLst>
            </p:cNvPr>
            <p:cNvPicPr>
              <a:picLocks noChangeAspect="1"/>
            </p:cNvPicPr>
            <p:nvPr/>
          </p:nvPicPr>
          <p:blipFill>
            <a:blip r:embed="rId10">
              <a:duotone>
                <a:schemeClr val="accent2">
                  <a:shade val="45000"/>
                  <a:satMod val="135000"/>
                </a:schemeClr>
                <a:prstClr val="white"/>
              </a:duotone>
            </a:blip>
            <a:stretch>
              <a:fillRect/>
            </a:stretch>
          </p:blipFill>
          <p:spPr>
            <a:xfrm>
              <a:off x="2357271" y="4868473"/>
              <a:ext cx="908842" cy="895950"/>
            </a:xfrm>
            <a:prstGeom prst="rect">
              <a:avLst/>
            </a:prstGeom>
          </p:spPr>
        </p:pic>
        <p:sp>
          <p:nvSpPr>
            <p:cNvPr id="19" name="Rounded Rectangular Callout 11">
              <a:extLst>
                <a:ext uri="{FF2B5EF4-FFF2-40B4-BE49-F238E27FC236}">
                  <a16:creationId xmlns:a16="http://schemas.microsoft.com/office/drawing/2014/main" id="{31C862FD-EB93-455A-A2C9-C8849EB78BFE}"/>
                </a:ext>
              </a:extLst>
            </p:cNvPr>
            <p:cNvSpPr/>
            <p:nvPr/>
          </p:nvSpPr>
          <p:spPr bwMode="auto">
            <a:xfrm>
              <a:off x="265098" y="4820262"/>
              <a:ext cx="1965164" cy="611636"/>
            </a:xfrm>
            <a:prstGeom prst="wedgeRoundRectCallout">
              <a:avLst>
                <a:gd name="adj1" fmla="val 60430"/>
                <a:gd name="adj2" fmla="val 13136"/>
                <a:gd name="adj3" fmla="val 16667"/>
              </a:avLst>
            </a:prstGeom>
            <a:solidFill>
              <a:srgbClr val="A5E38F"/>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1200" b="1" dirty="0">
                  <a:solidFill>
                    <a:srgbClr val="1F497D">
                      <a:lumMod val="50000"/>
                    </a:srgbClr>
                  </a:solidFill>
                  <a:latin typeface="+mn-lt"/>
                  <a:cs typeface="Arial" charset="0"/>
                </a:rPr>
                <a:t>Park management and government</a:t>
              </a:r>
            </a:p>
          </p:txBody>
        </p:sp>
      </p:grpSp>
    </p:spTree>
    <p:extLst>
      <p:ext uri="{BB962C8B-B14F-4D97-AF65-F5344CB8AC3E}">
        <p14:creationId xmlns:p14="http://schemas.microsoft.com/office/powerpoint/2010/main" val="31951536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32235" y="89971"/>
            <a:ext cx="6611765" cy="678047"/>
          </a:xfrm>
        </p:spPr>
        <p:txBody>
          <a:bodyPr>
            <a:normAutofit fontScale="90000"/>
          </a:bodyPr>
          <a:lstStyle/>
          <a:p>
            <a:pPr fontAlgn="auto">
              <a:spcAft>
                <a:spcPts val="0"/>
              </a:spcAft>
            </a:pPr>
            <a:r>
              <a:rPr lang="en-GB" dirty="0"/>
              <a:t>International Framework for Eco-Industrial Parks</a:t>
            </a:r>
          </a:p>
        </p:txBody>
      </p:sp>
      <p:sp>
        <p:nvSpPr>
          <p:cNvPr id="4" name="Slide Number Placeholder 3"/>
          <p:cNvSpPr>
            <a:spLocks noGrp="1"/>
          </p:cNvSpPr>
          <p:nvPr>
            <p:ph type="sldNum" sz="quarter" idx="12"/>
          </p:nvPr>
        </p:nvSpPr>
        <p:spPr/>
        <p:txBody>
          <a:bodyPr/>
          <a:lstStyle/>
          <a:p>
            <a:fld id="{E7BB3053-6EDB-AE4B-B919-37206FDEF572}" type="slidenum">
              <a:rPr lang="fr-FR" smtClean="0"/>
              <a:pPr/>
              <a:t>7</a:t>
            </a:fld>
            <a:endParaRPr lang="fr-F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399" y="1304905"/>
            <a:ext cx="5500915" cy="3796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Content Placeholder 6">
            <a:extLst>
              <a:ext uri="{FF2B5EF4-FFF2-40B4-BE49-F238E27FC236}">
                <a16:creationId xmlns:a16="http://schemas.microsoft.com/office/drawing/2014/main" id="{E7A9E373-9E70-499E-94FD-30AFBD701037}"/>
              </a:ext>
            </a:extLst>
          </p:cNvPr>
          <p:cNvPicPr>
            <a:picLocks noChangeAspect="1"/>
          </p:cNvPicPr>
          <p:nvPr/>
        </p:nvPicPr>
        <p:blipFill>
          <a:blip r:embed="rId3"/>
          <a:stretch>
            <a:fillRect/>
          </a:stretch>
        </p:blipFill>
        <p:spPr>
          <a:xfrm>
            <a:off x="6888136" y="1165240"/>
            <a:ext cx="1373184" cy="1890498"/>
          </a:xfrm>
          <a:prstGeom prst="rect">
            <a:avLst/>
          </a:prstGeom>
          <a:ln>
            <a:solidFill>
              <a:srgbClr val="078AC5"/>
            </a:solidFill>
          </a:ln>
          <a:effectLst>
            <a:outerShdw blurRad="50800" dist="38100" dir="18900000" algn="bl" rotWithShape="0">
              <a:prstClr val="black">
                <a:alpha val="40000"/>
              </a:prstClr>
            </a:outerShdw>
          </a:effectLst>
        </p:spPr>
      </p:pic>
      <p:pic>
        <p:nvPicPr>
          <p:cNvPr id="9" name="Picture 8">
            <a:extLst>
              <a:ext uri="{FF2B5EF4-FFF2-40B4-BE49-F238E27FC236}">
                <a16:creationId xmlns:a16="http://schemas.microsoft.com/office/drawing/2014/main" id="{8CB9EA63-F0A7-4908-AEA3-423C46BECD47}"/>
              </a:ext>
            </a:extLst>
          </p:cNvPr>
          <p:cNvPicPr/>
          <p:nvPr/>
        </p:nvPicPr>
        <p:blipFill>
          <a:blip r:embed="rId4"/>
          <a:stretch>
            <a:fillRect/>
          </a:stretch>
        </p:blipFill>
        <p:spPr>
          <a:xfrm>
            <a:off x="1" y="856905"/>
            <a:ext cx="1787010" cy="444984"/>
          </a:xfrm>
          <a:prstGeom prst="rect">
            <a:avLst/>
          </a:prstGeom>
        </p:spPr>
      </p:pic>
      <p:pic>
        <p:nvPicPr>
          <p:cNvPr id="10" name="Picture 2">
            <a:extLst>
              <a:ext uri="{FF2B5EF4-FFF2-40B4-BE49-F238E27FC236}">
                <a16:creationId xmlns:a16="http://schemas.microsoft.com/office/drawing/2014/main" id="{C913CE6A-E900-4FDF-A439-86E97B56909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t="18211" b="24283"/>
          <a:stretch>
            <a:fillRect/>
          </a:stretch>
        </p:blipFill>
        <p:spPr bwMode="auto">
          <a:xfrm>
            <a:off x="2029033" y="871288"/>
            <a:ext cx="1818130" cy="433617"/>
          </a:xfrm>
          <a:prstGeom prst="rect">
            <a:avLst/>
          </a:prstGeom>
          <a:noFill/>
          <a:extLst>
            <a:ext uri="{909E8E84-426E-40DD-AFC4-6F175D3DCCD1}">
              <a14:hiddenFill xmlns:a14="http://schemas.microsoft.com/office/drawing/2010/main">
                <a:solidFill>
                  <a:srgbClr val="FFFFFF"/>
                </a:solidFill>
              </a14:hiddenFill>
            </a:ext>
          </a:extLst>
        </p:spPr>
      </p:pic>
      <p:sp>
        <p:nvSpPr>
          <p:cNvPr id="11" name="Content Placeholder 2">
            <a:extLst>
              <a:ext uri="{FF2B5EF4-FFF2-40B4-BE49-F238E27FC236}">
                <a16:creationId xmlns:a16="http://schemas.microsoft.com/office/drawing/2014/main" id="{F10D3056-61F1-44A4-8765-778E01368EB7}"/>
              </a:ext>
            </a:extLst>
          </p:cNvPr>
          <p:cNvSpPr txBox="1">
            <a:spLocks/>
          </p:cNvSpPr>
          <p:nvPr/>
        </p:nvSpPr>
        <p:spPr>
          <a:xfrm>
            <a:off x="6367353" y="3378286"/>
            <a:ext cx="2424857" cy="1388976"/>
          </a:xfrm>
          <a:prstGeom prst="rect">
            <a:avLst/>
          </a:prstGeom>
          <a:solidFill>
            <a:schemeClr val="bg1"/>
          </a:solidFill>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rgbClr val="078AC5"/>
                </a:solidFill>
                <a:latin typeface="+mn-lt"/>
                <a:ea typeface="+mn-ea"/>
                <a:cs typeface="Arial" panose="020B0604020202020204" pitchFamily="34" charset="0"/>
              </a:defRPr>
            </a:lvl1pPr>
            <a:lvl2pPr marL="514350" indent="-182880" algn="l" defTabSz="685800" rtl="0" eaLnBrk="1" latinLnBrk="0" hangingPunct="1">
              <a:lnSpc>
                <a:spcPct val="100000"/>
              </a:lnSpc>
              <a:spcBef>
                <a:spcPts val="600"/>
              </a:spcBef>
              <a:buClr>
                <a:schemeClr val="accent1"/>
              </a:buClr>
              <a:buFont typeface="Arial" panose="020B0604020202020204" pitchFamily="34" charset="0"/>
              <a:buChar char="•"/>
              <a:defRPr sz="1800" kern="1200">
                <a:solidFill>
                  <a:schemeClr val="tx1"/>
                </a:solidFill>
                <a:latin typeface="+mn-lt"/>
                <a:ea typeface="+mn-ea"/>
                <a:cs typeface="Arial" panose="020B0604020202020204" pitchFamily="34" charset="0"/>
              </a:defRPr>
            </a:lvl2pPr>
            <a:lvl3pPr marL="857250" indent="-182880" algn="l" defTabSz="685800" rtl="0" eaLnBrk="1" latinLnBrk="0" hangingPunct="1">
              <a:lnSpc>
                <a:spcPct val="100000"/>
              </a:lnSpc>
              <a:spcBef>
                <a:spcPts val="1200"/>
              </a:spcBef>
              <a:buClr>
                <a:schemeClr val="accent1"/>
              </a:buClr>
              <a:buFont typeface="Arial" panose="020B0604020202020204" pitchFamily="34" charset="0"/>
              <a:buChar char="•"/>
              <a:defRPr sz="1500" kern="1200">
                <a:solidFill>
                  <a:schemeClr val="tx1"/>
                </a:solidFill>
                <a:latin typeface="+mn-lt"/>
                <a:ea typeface="+mn-ea"/>
                <a:cs typeface="Arial" panose="020B0604020202020204" pitchFamily="34" charset="0"/>
              </a:defRPr>
            </a:lvl3pPr>
            <a:lvl4pPr marL="1200150" indent="-182880" algn="l" defTabSz="685800" rtl="0" eaLnBrk="1" latinLnBrk="0" hangingPunct="1">
              <a:lnSpc>
                <a:spcPct val="100000"/>
              </a:lnSpc>
              <a:spcBef>
                <a:spcPts val="1200"/>
              </a:spcBef>
              <a:buClr>
                <a:schemeClr val="accent1"/>
              </a:buClr>
              <a:buFont typeface="Arial" panose="020B0604020202020204" pitchFamily="34" charset="0"/>
              <a:buChar char="•"/>
              <a:defRPr sz="1350" kern="1200">
                <a:solidFill>
                  <a:schemeClr val="tx1"/>
                </a:solidFill>
                <a:latin typeface="+mn-lt"/>
                <a:ea typeface="+mn-ea"/>
                <a:cs typeface="Arial" panose="020B0604020202020204" pitchFamily="34" charset="0"/>
              </a:defRPr>
            </a:lvl4pPr>
            <a:lvl5pPr marL="1543050" indent="-182880" algn="l" defTabSz="685800" rtl="0" eaLnBrk="1" latinLnBrk="0" hangingPunct="1">
              <a:lnSpc>
                <a:spcPct val="100000"/>
              </a:lnSpc>
              <a:spcBef>
                <a:spcPts val="1200"/>
              </a:spcBef>
              <a:buClr>
                <a:schemeClr val="accent1"/>
              </a:buClr>
              <a:buFont typeface="Arial" panose="020B0604020202020204" pitchFamily="34" charset="0"/>
              <a:buChar char="•"/>
              <a:defRPr sz="1350" kern="1200">
                <a:solidFill>
                  <a:schemeClr val="tx1"/>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fontAlgn="auto">
              <a:lnSpc>
                <a:spcPct val="100000"/>
              </a:lnSpc>
              <a:spcAft>
                <a:spcPts val="0"/>
              </a:spcAft>
              <a:buNone/>
            </a:pPr>
            <a:r>
              <a:rPr lang="de-DE" sz="1100" dirty="0">
                <a:solidFill>
                  <a:schemeClr val="tx1"/>
                </a:solidFill>
              </a:rPr>
              <a:t>UNIDO, World Bank Group, GIZ </a:t>
            </a:r>
            <a:br>
              <a:rPr lang="de-DE" sz="1100" dirty="0">
                <a:solidFill>
                  <a:schemeClr val="tx1"/>
                </a:solidFill>
              </a:rPr>
            </a:br>
            <a:r>
              <a:rPr lang="en-GB" sz="1100" dirty="0">
                <a:solidFill>
                  <a:schemeClr val="tx1"/>
                </a:solidFill>
              </a:rPr>
              <a:t>An International Framework for Eco-Industrial Parks</a:t>
            </a:r>
          </a:p>
          <a:p>
            <a:pPr marL="0" indent="0" algn="ctr" fontAlgn="auto">
              <a:lnSpc>
                <a:spcPct val="100000"/>
              </a:lnSpc>
              <a:spcAft>
                <a:spcPts val="0"/>
              </a:spcAft>
              <a:buNone/>
            </a:pPr>
            <a:r>
              <a:rPr lang="en-GB" sz="1100" dirty="0">
                <a:solidFill>
                  <a:schemeClr val="tx1"/>
                </a:solidFill>
              </a:rPr>
              <a:t>Version 2.0 (February 2021)</a:t>
            </a:r>
          </a:p>
          <a:p>
            <a:pPr algn="ctr" fontAlgn="auto">
              <a:lnSpc>
                <a:spcPct val="100000"/>
              </a:lnSpc>
              <a:spcAft>
                <a:spcPts val="0"/>
              </a:spcAft>
            </a:pPr>
            <a:r>
              <a:rPr lang="en-GB" sz="1100" dirty="0">
                <a:solidFill>
                  <a:schemeClr val="tx1"/>
                </a:solidFill>
                <a:hlinkClick r:id="rId6"/>
              </a:rPr>
              <a:t>https://openknowledge.worldbank.org/handle/10986/35110</a:t>
            </a:r>
            <a:r>
              <a:rPr lang="en-GB" sz="1100" dirty="0">
                <a:solidFill>
                  <a:schemeClr val="tx1"/>
                </a:solidFill>
              </a:rPr>
              <a:t> </a:t>
            </a:r>
          </a:p>
          <a:p>
            <a:pPr marL="0" indent="0" algn="ctr" fontAlgn="auto">
              <a:lnSpc>
                <a:spcPct val="100000"/>
              </a:lnSpc>
              <a:spcAft>
                <a:spcPts val="0"/>
              </a:spcAft>
              <a:buNone/>
            </a:pPr>
            <a:endParaRPr lang="en-GB" sz="1100" dirty="0">
              <a:solidFill>
                <a:schemeClr val="tx1"/>
              </a:solidFill>
            </a:endParaRPr>
          </a:p>
        </p:txBody>
      </p:sp>
    </p:spTree>
    <p:extLst>
      <p:ext uri="{BB962C8B-B14F-4D97-AF65-F5344CB8AC3E}">
        <p14:creationId xmlns:p14="http://schemas.microsoft.com/office/powerpoint/2010/main" val="2181414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6734810" y="3983491"/>
            <a:ext cx="1900719" cy="253722"/>
          </a:xfrm>
        </p:spPr>
        <p:txBody>
          <a:bodyPr/>
          <a:lstStyle/>
          <a:p>
            <a:fld id="{E7BB3053-6EDB-AE4B-B919-37206FDEF572}" type="slidenum">
              <a:rPr lang="fr-FR" sz="1100" smtClean="0"/>
              <a:pPr/>
              <a:t>8</a:t>
            </a:fld>
            <a:endParaRPr lang="fr-FR" sz="1100"/>
          </a:p>
        </p:txBody>
      </p:sp>
      <p:sp>
        <p:nvSpPr>
          <p:cNvPr id="5" name="Right Brace 4"/>
          <p:cNvSpPr/>
          <p:nvPr/>
        </p:nvSpPr>
        <p:spPr>
          <a:xfrm>
            <a:off x="4860032" y="1346852"/>
            <a:ext cx="539023" cy="3397676"/>
          </a:xfrm>
          <a:prstGeom prst="rightBrace">
            <a:avLst>
              <a:gd name="adj1" fmla="val 28686"/>
              <a:gd name="adj2" fmla="val 5000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AU" sz="1200"/>
          </a:p>
        </p:txBody>
      </p:sp>
      <p:grpSp>
        <p:nvGrpSpPr>
          <p:cNvPr id="6" name="Group 5"/>
          <p:cNvGrpSpPr/>
          <p:nvPr/>
        </p:nvGrpSpPr>
        <p:grpSpPr>
          <a:xfrm>
            <a:off x="5436096" y="1152032"/>
            <a:ext cx="3612718" cy="2510396"/>
            <a:chOff x="8412191" y="2112535"/>
            <a:chExt cx="3952697" cy="2717332"/>
          </a:xfrm>
        </p:grpSpPr>
        <p:sp>
          <p:nvSpPr>
            <p:cNvPr id="7" name="Rectangle 6"/>
            <p:cNvSpPr/>
            <p:nvPr/>
          </p:nvSpPr>
          <p:spPr>
            <a:xfrm>
              <a:off x="10343831" y="3527618"/>
              <a:ext cx="1668760" cy="13022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dirty="0"/>
            </a:p>
          </p:txBody>
        </p:sp>
        <p:sp>
          <p:nvSpPr>
            <p:cNvPr id="8" name="Rectangle 7"/>
            <p:cNvSpPr/>
            <p:nvPr/>
          </p:nvSpPr>
          <p:spPr>
            <a:xfrm>
              <a:off x="8602193" y="3527618"/>
              <a:ext cx="1609398" cy="13022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0" name="Rectangle 9"/>
            <p:cNvSpPr/>
            <p:nvPr/>
          </p:nvSpPr>
          <p:spPr>
            <a:xfrm>
              <a:off x="10364800" y="2122237"/>
              <a:ext cx="1652292" cy="1296894"/>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1" name="Rectangle 10"/>
            <p:cNvSpPr/>
            <p:nvPr/>
          </p:nvSpPr>
          <p:spPr>
            <a:xfrm>
              <a:off x="8602193" y="2122237"/>
              <a:ext cx="1612897" cy="1302249"/>
            </a:xfrm>
            <a:prstGeom prst="rect">
              <a:avLst/>
            </a:prstGeom>
            <a:solidFill>
              <a:schemeClr val="bg1">
                <a:lumMod val="9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sz="1200"/>
            </a:p>
          </p:txBody>
        </p:sp>
        <p:sp>
          <p:nvSpPr>
            <p:cNvPr id="12" name="Rectangle 11"/>
            <p:cNvSpPr/>
            <p:nvPr/>
          </p:nvSpPr>
          <p:spPr>
            <a:xfrm>
              <a:off x="8420096" y="2161873"/>
              <a:ext cx="2093341" cy="584775"/>
            </a:xfrm>
            <a:prstGeom prst="rect">
              <a:avLst/>
            </a:prstGeom>
          </p:spPr>
          <p:txBody>
            <a:bodyPr wrap="square">
              <a:spAutoFit/>
            </a:bodyPr>
            <a:lstStyle/>
            <a:p>
              <a:pPr algn="ctr">
                <a:spcBef>
                  <a:spcPts val="200"/>
                </a:spcBef>
                <a:spcAft>
                  <a:spcPts val="200"/>
                </a:spcAft>
              </a:pPr>
              <a:r>
                <a:rPr lang="en-GB" b="1" dirty="0">
                  <a:latin typeface="+mn-lt"/>
                </a:rPr>
                <a:t>Park </a:t>
              </a:r>
              <a:br>
                <a:rPr lang="en-GB" b="1" dirty="0">
                  <a:latin typeface="+mn-lt"/>
                </a:rPr>
              </a:br>
              <a:r>
                <a:rPr lang="en-GB" b="1" dirty="0">
                  <a:latin typeface="+mn-lt"/>
                </a:rPr>
                <a:t>management</a:t>
              </a:r>
              <a:endParaRPr lang="en-AU" b="1" dirty="0">
                <a:latin typeface="+mn-lt"/>
                <a:ea typeface="Calibri" panose="020F0502020204030204" pitchFamily="34" charset="0"/>
                <a:cs typeface="Times New Roman" panose="02020603050405020304" pitchFamily="18" charset="0"/>
              </a:endParaRPr>
            </a:p>
          </p:txBody>
        </p:sp>
        <p:sp>
          <p:nvSpPr>
            <p:cNvPr id="13" name="Rectangle 12"/>
            <p:cNvSpPr/>
            <p:nvPr/>
          </p:nvSpPr>
          <p:spPr>
            <a:xfrm>
              <a:off x="9990218" y="2112535"/>
              <a:ext cx="2374670" cy="584775"/>
            </a:xfrm>
            <a:prstGeom prst="rect">
              <a:avLst/>
            </a:prstGeom>
          </p:spPr>
          <p:txBody>
            <a:bodyPr wrap="square">
              <a:spAutoFit/>
            </a:bodyPr>
            <a:lstStyle/>
            <a:p>
              <a:pPr algn="ctr">
                <a:spcBef>
                  <a:spcPts val="200"/>
                </a:spcBef>
                <a:spcAft>
                  <a:spcPts val="200"/>
                </a:spcAft>
              </a:pPr>
              <a:r>
                <a:rPr lang="en-GB" b="1" dirty="0">
                  <a:latin typeface="+mn-lt"/>
                </a:rPr>
                <a:t>Park tenants </a:t>
              </a:r>
              <a:br>
                <a:rPr lang="en-GB" b="1" dirty="0">
                  <a:latin typeface="+mn-lt"/>
                </a:rPr>
              </a:br>
              <a:r>
                <a:rPr lang="en-GB" b="1" dirty="0">
                  <a:latin typeface="+mn-lt"/>
                </a:rPr>
                <a:t>(business)</a:t>
              </a:r>
              <a:endParaRPr lang="en-AU" b="1" dirty="0">
                <a:latin typeface="+mn-lt"/>
                <a:ea typeface="Calibri" panose="020F0502020204030204" pitchFamily="34" charset="0"/>
                <a:cs typeface="Times New Roman" panose="02020603050405020304" pitchFamily="18" charset="0"/>
              </a:endParaRPr>
            </a:p>
          </p:txBody>
        </p:sp>
        <p:sp>
          <p:nvSpPr>
            <p:cNvPr id="14" name="Rectangle 13"/>
            <p:cNvSpPr/>
            <p:nvPr/>
          </p:nvSpPr>
          <p:spPr>
            <a:xfrm>
              <a:off x="8412191" y="3566907"/>
              <a:ext cx="2096137" cy="338554"/>
            </a:xfrm>
            <a:prstGeom prst="rect">
              <a:avLst/>
            </a:prstGeom>
          </p:spPr>
          <p:txBody>
            <a:bodyPr wrap="square">
              <a:spAutoFit/>
            </a:bodyPr>
            <a:lstStyle/>
            <a:p>
              <a:pPr algn="ctr">
                <a:spcBef>
                  <a:spcPts val="200"/>
                </a:spcBef>
                <a:spcAft>
                  <a:spcPts val="200"/>
                </a:spcAft>
              </a:pPr>
              <a:r>
                <a:rPr lang="en-GB" b="1" dirty="0">
                  <a:latin typeface="+mn-lt"/>
                </a:rPr>
                <a:t>Governments</a:t>
              </a:r>
              <a:endParaRPr lang="en-AU" b="1" dirty="0">
                <a:latin typeface="+mn-lt"/>
                <a:ea typeface="Calibri" panose="020F0502020204030204" pitchFamily="34" charset="0"/>
                <a:cs typeface="Times New Roman" panose="02020603050405020304" pitchFamily="18" charset="0"/>
              </a:endParaRPr>
            </a:p>
          </p:txBody>
        </p:sp>
        <p:sp>
          <p:nvSpPr>
            <p:cNvPr id="15" name="Rectangle 14"/>
            <p:cNvSpPr/>
            <p:nvPr/>
          </p:nvSpPr>
          <p:spPr>
            <a:xfrm>
              <a:off x="10055829" y="3566907"/>
              <a:ext cx="2266882" cy="338554"/>
            </a:xfrm>
            <a:prstGeom prst="rect">
              <a:avLst/>
            </a:prstGeom>
          </p:spPr>
          <p:txBody>
            <a:bodyPr wrap="square">
              <a:spAutoFit/>
            </a:bodyPr>
            <a:lstStyle/>
            <a:p>
              <a:pPr algn="ctr">
                <a:spcBef>
                  <a:spcPts val="200"/>
                </a:spcBef>
                <a:spcAft>
                  <a:spcPts val="200"/>
                </a:spcAft>
              </a:pPr>
              <a:r>
                <a:rPr lang="en-GB" b="1" dirty="0">
                  <a:latin typeface="+mn-lt"/>
                </a:rPr>
                <a:t>Funding agencies</a:t>
              </a:r>
              <a:endParaRPr lang="en-AU" b="1" dirty="0">
                <a:latin typeface="+mn-lt"/>
                <a:ea typeface="Calibri" panose="020F0502020204030204" pitchFamily="34" charset="0"/>
                <a:cs typeface="Times New Roman" panose="02020603050405020304" pitchFamily="18" charset="0"/>
              </a:endParaRPr>
            </a:p>
          </p:txBody>
        </p:sp>
        <p:pic>
          <p:nvPicPr>
            <p:cNvPr id="17" name="Picture 16"/>
            <p:cNvPicPr>
              <a:picLocks noChangeAspect="1"/>
            </p:cNvPicPr>
            <p:nvPr/>
          </p:nvPicPr>
          <p:blipFill>
            <a:blip r:embed="rId2">
              <a:duotone>
                <a:schemeClr val="accent3">
                  <a:shade val="45000"/>
                  <a:satMod val="135000"/>
                </a:schemeClr>
                <a:prstClr val="white"/>
              </a:duotone>
            </a:blip>
            <a:stretch>
              <a:fillRect/>
            </a:stretch>
          </p:blipFill>
          <p:spPr>
            <a:xfrm>
              <a:off x="10799703" y="2745680"/>
              <a:ext cx="659585" cy="612579"/>
            </a:xfrm>
            <a:prstGeom prst="rect">
              <a:avLst/>
            </a:prstGeom>
          </p:spPr>
        </p:pic>
        <p:pic>
          <p:nvPicPr>
            <p:cNvPr id="18" name="Picture 17"/>
            <p:cNvPicPr>
              <a:picLocks noChangeAspect="1"/>
            </p:cNvPicPr>
            <p:nvPr/>
          </p:nvPicPr>
          <p:blipFill rotWithShape="1">
            <a:blip r:embed="rId3">
              <a:duotone>
                <a:schemeClr val="accent3">
                  <a:shade val="45000"/>
                  <a:satMod val="135000"/>
                </a:schemeClr>
                <a:prstClr val="white"/>
              </a:duotone>
            </a:blip>
            <a:srcRect b="13513"/>
            <a:stretch/>
          </p:blipFill>
          <p:spPr>
            <a:xfrm>
              <a:off x="9043000" y="2795018"/>
              <a:ext cx="719263" cy="577737"/>
            </a:xfrm>
            <a:prstGeom prst="rect">
              <a:avLst/>
            </a:prstGeom>
          </p:spPr>
        </p:pic>
        <p:pic>
          <p:nvPicPr>
            <p:cNvPr id="19" name="Picture 18"/>
            <p:cNvPicPr>
              <a:picLocks noChangeAspect="1"/>
            </p:cNvPicPr>
            <p:nvPr/>
          </p:nvPicPr>
          <p:blipFill>
            <a:blip r:embed="rId4">
              <a:duotone>
                <a:schemeClr val="accent3">
                  <a:shade val="45000"/>
                  <a:satMod val="135000"/>
                </a:schemeClr>
                <a:prstClr val="white"/>
              </a:duotone>
            </a:blip>
            <a:stretch>
              <a:fillRect/>
            </a:stretch>
          </p:blipFill>
          <p:spPr>
            <a:xfrm>
              <a:off x="10828290" y="4165608"/>
              <a:ext cx="637849" cy="592391"/>
            </a:xfrm>
            <a:prstGeom prst="rect">
              <a:avLst/>
            </a:prstGeom>
          </p:spPr>
        </p:pic>
        <p:pic>
          <p:nvPicPr>
            <p:cNvPr id="20" name="Picture 19"/>
            <p:cNvPicPr>
              <a:picLocks noChangeAspect="1"/>
            </p:cNvPicPr>
            <p:nvPr/>
          </p:nvPicPr>
          <p:blipFill>
            <a:blip r:embed="rId5">
              <a:duotone>
                <a:schemeClr val="accent3">
                  <a:shade val="45000"/>
                  <a:satMod val="135000"/>
                </a:schemeClr>
                <a:prstClr val="white"/>
              </a:duotone>
            </a:blip>
            <a:stretch>
              <a:fillRect/>
            </a:stretch>
          </p:blipFill>
          <p:spPr>
            <a:xfrm>
              <a:off x="9125128" y="4202698"/>
              <a:ext cx="581445" cy="540008"/>
            </a:xfrm>
            <a:prstGeom prst="rect">
              <a:avLst/>
            </a:prstGeom>
          </p:spPr>
        </p:pic>
      </p:grpSp>
      <p:sp>
        <p:nvSpPr>
          <p:cNvPr id="22" name="Title 1"/>
          <p:cNvSpPr txBox="1">
            <a:spLocks/>
          </p:cNvSpPr>
          <p:nvPr/>
        </p:nvSpPr>
        <p:spPr>
          <a:xfrm>
            <a:off x="251520" y="847959"/>
            <a:ext cx="8640960" cy="563791"/>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rgbClr val="0698DF"/>
                </a:solidFill>
                <a:latin typeface="+mn-lt"/>
                <a:ea typeface="+mj-ea"/>
                <a:cs typeface="Arial" panose="020B0604020202020204" pitchFamily="34" charset="0"/>
              </a:defRPr>
            </a:lvl1pPr>
          </a:lstStyle>
          <a:p>
            <a:pPr fontAlgn="auto">
              <a:spcAft>
                <a:spcPts val="0"/>
              </a:spcAft>
            </a:pPr>
            <a:r>
              <a:rPr lang="en-US" sz="2600" dirty="0"/>
              <a:t>Objectives</a:t>
            </a:r>
          </a:p>
        </p:txBody>
      </p:sp>
      <p:sp>
        <p:nvSpPr>
          <p:cNvPr id="26" name="Content Placeholder 2">
            <a:extLst>
              <a:ext uri="{FF2B5EF4-FFF2-40B4-BE49-F238E27FC236}">
                <a16:creationId xmlns:a16="http://schemas.microsoft.com/office/drawing/2014/main" id="{070FC1A7-F440-4FC8-8680-E9A4CA53883C}"/>
              </a:ext>
            </a:extLst>
          </p:cNvPr>
          <p:cNvSpPr txBox="1">
            <a:spLocks/>
          </p:cNvSpPr>
          <p:nvPr/>
        </p:nvSpPr>
        <p:spPr>
          <a:xfrm>
            <a:off x="392219" y="1421092"/>
            <a:ext cx="4205411" cy="3698779"/>
          </a:xfrm>
          <a:prstGeom prst="rect">
            <a:avLst/>
          </a:prstGeom>
        </p:spPr>
        <p:txBody>
          <a:bodyPr vert="horz" lIns="91440" tIns="45720" rIns="91440" bIns="4572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Arial" panose="020B0604020202020204" pitchFamily="34" charset="0"/>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mn-lt"/>
                <a:ea typeface="+mn-ea"/>
                <a:cs typeface="Arial" panose="020B0604020202020204" pitchFamily="34" charset="0"/>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lumMod val="75000"/>
                    <a:lumOff val="25000"/>
                  </a:schemeClr>
                </a:solidFill>
                <a:latin typeface="+mn-lt"/>
                <a:ea typeface="+mn-ea"/>
                <a:cs typeface="Arial" panose="020B0604020202020204" pitchFamily="34" charset="0"/>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lumMod val="75000"/>
                    <a:lumOff val="25000"/>
                  </a:schemeClr>
                </a:solidFill>
                <a:latin typeface="+mn-lt"/>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33363" indent="-233363" fontAlgn="ctr">
              <a:spcBef>
                <a:spcPts val="1200"/>
              </a:spcBef>
              <a:spcAft>
                <a:spcPts val="0"/>
              </a:spcAft>
              <a:buClr>
                <a:schemeClr val="accent1"/>
              </a:buClr>
              <a:buFont typeface="Wingdings" panose="05000000000000000000" pitchFamily="2" charset="2"/>
              <a:buChar char="§"/>
            </a:pPr>
            <a:r>
              <a:rPr lang="en-GB" sz="1600" dirty="0"/>
              <a:t>Create </a:t>
            </a:r>
            <a:r>
              <a:rPr lang="en-GB" sz="1600" dirty="0">
                <a:solidFill>
                  <a:srgbClr val="0698DF"/>
                </a:solidFill>
              </a:rPr>
              <a:t>common understanding</a:t>
            </a:r>
            <a:r>
              <a:rPr lang="en-GB" sz="1600" dirty="0">
                <a:solidFill>
                  <a:schemeClr val="tx2"/>
                </a:solidFill>
              </a:rPr>
              <a:t> </a:t>
            </a:r>
            <a:r>
              <a:rPr lang="en-GB" sz="1600" dirty="0"/>
              <a:t>of Eco-Industrial Parks</a:t>
            </a:r>
            <a:endParaRPr lang="en-AU" sz="1600" dirty="0"/>
          </a:p>
          <a:p>
            <a:pPr marL="233363" indent="-233363" fontAlgn="ctr">
              <a:spcBef>
                <a:spcPts val="1200"/>
              </a:spcBef>
              <a:spcAft>
                <a:spcPts val="0"/>
              </a:spcAft>
              <a:buClr>
                <a:schemeClr val="accent1"/>
              </a:buClr>
              <a:buFont typeface="Wingdings" panose="05000000000000000000" pitchFamily="2" charset="2"/>
              <a:buChar char="§"/>
            </a:pPr>
            <a:r>
              <a:rPr lang="en-GB" sz="1600" dirty="0">
                <a:solidFill>
                  <a:srgbClr val="0698DF"/>
                </a:solidFill>
              </a:rPr>
              <a:t>Identify improvement opportunities</a:t>
            </a:r>
            <a:r>
              <a:rPr lang="en-GB" sz="1600" dirty="0"/>
              <a:t>, optimise existing industrial parks </a:t>
            </a:r>
            <a:endParaRPr lang="en-AU" sz="1600" dirty="0"/>
          </a:p>
          <a:p>
            <a:pPr marL="233363" indent="-233363" fontAlgn="ctr">
              <a:spcBef>
                <a:spcPts val="1200"/>
              </a:spcBef>
              <a:spcAft>
                <a:spcPts val="0"/>
              </a:spcAft>
              <a:buClr>
                <a:schemeClr val="accent1"/>
              </a:buClr>
              <a:buFont typeface="Wingdings" panose="05000000000000000000" pitchFamily="2" charset="2"/>
              <a:buChar char="§"/>
            </a:pPr>
            <a:r>
              <a:rPr lang="en-GB" sz="1600" dirty="0">
                <a:solidFill>
                  <a:srgbClr val="0698DF"/>
                </a:solidFill>
              </a:rPr>
              <a:t>Monitor and assess </a:t>
            </a:r>
            <a:r>
              <a:rPr lang="en-GB" sz="1600" dirty="0"/>
              <a:t>operational </a:t>
            </a:r>
            <a:r>
              <a:rPr lang="en-GB" sz="1600" dirty="0">
                <a:solidFill>
                  <a:srgbClr val="0698DF"/>
                </a:solidFill>
              </a:rPr>
              <a:t>performance</a:t>
            </a:r>
            <a:r>
              <a:rPr lang="en-GB" sz="1600" dirty="0"/>
              <a:t> of existing industrial parks </a:t>
            </a:r>
          </a:p>
          <a:p>
            <a:pPr marL="233363" indent="-233363" fontAlgn="ctr">
              <a:spcBef>
                <a:spcPts val="1200"/>
              </a:spcBef>
              <a:spcAft>
                <a:spcPts val="0"/>
              </a:spcAft>
              <a:buClr>
                <a:schemeClr val="accent1"/>
              </a:buClr>
              <a:buFont typeface="Wingdings" panose="05000000000000000000" pitchFamily="2" charset="2"/>
              <a:buChar char="§"/>
            </a:pPr>
            <a:r>
              <a:rPr lang="en-GB" sz="1600" dirty="0"/>
              <a:t>Inform </a:t>
            </a:r>
            <a:r>
              <a:rPr lang="en-GB" sz="1600" dirty="0">
                <a:solidFill>
                  <a:srgbClr val="0698DF"/>
                </a:solidFill>
              </a:rPr>
              <a:t>investment decisions, funding</a:t>
            </a:r>
            <a:r>
              <a:rPr lang="en-GB" sz="1600" dirty="0"/>
              <a:t> and due diligence studies</a:t>
            </a:r>
            <a:endParaRPr lang="en-AU" sz="1600" dirty="0"/>
          </a:p>
          <a:p>
            <a:pPr marL="233363" indent="-233363" fontAlgn="ctr">
              <a:spcBef>
                <a:spcPts val="1200"/>
              </a:spcBef>
              <a:spcAft>
                <a:spcPts val="0"/>
              </a:spcAft>
              <a:buClr>
                <a:schemeClr val="accent1"/>
              </a:buClr>
              <a:buFont typeface="Wingdings" panose="05000000000000000000" pitchFamily="2" charset="2"/>
              <a:buChar char="§"/>
            </a:pPr>
            <a:r>
              <a:rPr lang="en-GB" sz="1600" dirty="0"/>
              <a:t>Value recognition and build </a:t>
            </a:r>
            <a:r>
              <a:rPr lang="en-GB" sz="1600" dirty="0">
                <a:solidFill>
                  <a:srgbClr val="0698DF"/>
                </a:solidFill>
              </a:rPr>
              <a:t>market profile</a:t>
            </a:r>
            <a:endParaRPr lang="en-AU" sz="1600" dirty="0">
              <a:solidFill>
                <a:srgbClr val="0698DF"/>
              </a:solidFill>
            </a:endParaRPr>
          </a:p>
          <a:p>
            <a:pPr marL="233363" indent="-233363" fontAlgn="ctr">
              <a:spcBef>
                <a:spcPts val="1200"/>
              </a:spcBef>
              <a:spcAft>
                <a:spcPts val="0"/>
              </a:spcAft>
              <a:buClr>
                <a:schemeClr val="accent1"/>
              </a:buClr>
              <a:buFont typeface="Wingdings" panose="05000000000000000000" pitchFamily="2" charset="2"/>
              <a:buChar char="§"/>
            </a:pPr>
            <a:r>
              <a:rPr lang="en-GB" sz="1600" dirty="0"/>
              <a:t>Serve as a practical framework to </a:t>
            </a:r>
            <a:r>
              <a:rPr lang="en-GB" sz="1600" dirty="0">
                <a:solidFill>
                  <a:srgbClr val="0698DF"/>
                </a:solidFill>
              </a:rPr>
              <a:t>support decision making</a:t>
            </a:r>
            <a:endParaRPr lang="en-AU" sz="1600" dirty="0"/>
          </a:p>
        </p:txBody>
      </p:sp>
      <p:sp>
        <p:nvSpPr>
          <p:cNvPr id="28" name="Rectangle 27"/>
          <p:cNvSpPr/>
          <p:nvPr/>
        </p:nvSpPr>
        <p:spPr>
          <a:xfrm>
            <a:off x="2851467" y="146711"/>
            <a:ext cx="6453421" cy="461665"/>
          </a:xfrm>
          <a:prstGeom prst="rect">
            <a:avLst/>
          </a:prstGeom>
        </p:spPr>
        <p:txBody>
          <a:bodyPr wrap="square">
            <a:spAutoFit/>
          </a:bodyPr>
          <a:lstStyle/>
          <a:p>
            <a:pPr lvl="0"/>
            <a:r>
              <a:rPr lang="en-GB" sz="2400" dirty="0">
                <a:solidFill>
                  <a:schemeClr val="bg1"/>
                </a:solidFill>
              </a:rPr>
              <a:t>International Framework for Eco-Industrial Parks</a:t>
            </a:r>
          </a:p>
        </p:txBody>
      </p:sp>
    </p:spTree>
    <p:extLst>
      <p:ext uri="{BB962C8B-B14F-4D97-AF65-F5344CB8AC3E}">
        <p14:creationId xmlns:p14="http://schemas.microsoft.com/office/powerpoint/2010/main" val="15640855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FF6A4-7DAC-574C-BE34-4766A6DB95BE}"/>
              </a:ext>
            </a:extLst>
          </p:cNvPr>
          <p:cNvSpPr>
            <a:spLocks noGrp="1"/>
          </p:cNvSpPr>
          <p:nvPr>
            <p:ph type="ctrTitle"/>
          </p:nvPr>
        </p:nvSpPr>
        <p:spPr>
          <a:xfrm>
            <a:off x="367552" y="2052917"/>
            <a:ext cx="6078070" cy="1159384"/>
          </a:xfrm>
        </p:spPr>
        <p:txBody>
          <a:bodyPr/>
          <a:lstStyle/>
          <a:p>
            <a:r>
              <a:rPr lang="en-US" dirty="0"/>
              <a:t>Insights from GEIPP analysis of Industrial Parks Performance </a:t>
            </a:r>
          </a:p>
        </p:txBody>
      </p:sp>
      <p:sp>
        <p:nvSpPr>
          <p:cNvPr id="4" name="Slide Number Placeholder 3">
            <a:extLst>
              <a:ext uri="{FF2B5EF4-FFF2-40B4-BE49-F238E27FC236}">
                <a16:creationId xmlns:a16="http://schemas.microsoft.com/office/drawing/2014/main" id="{B50DB669-F4BA-3C48-8C0D-B9B6903DB6B0}"/>
              </a:ext>
            </a:extLst>
          </p:cNvPr>
          <p:cNvSpPr>
            <a:spLocks noGrp="1"/>
          </p:cNvSpPr>
          <p:nvPr>
            <p:ph type="sldNum" sz="quarter" idx="12"/>
          </p:nvPr>
        </p:nvSpPr>
        <p:spPr/>
        <p:txBody>
          <a:bodyPr/>
          <a:lstStyle/>
          <a:p>
            <a:fld id="{177895B5-A48A-3D42-AA19-3756A3688624}" type="slidenum">
              <a:rPr lang="fr-FR" smtClean="0"/>
              <a:pPr/>
              <a:t>9</a:t>
            </a:fld>
            <a:endParaRPr lang="fr-FR"/>
          </a:p>
        </p:txBody>
      </p:sp>
    </p:spTree>
    <p:extLst>
      <p:ext uri="{BB962C8B-B14F-4D97-AF65-F5344CB8AC3E}">
        <p14:creationId xmlns:p14="http://schemas.microsoft.com/office/powerpoint/2010/main" val="976388239"/>
      </p:ext>
    </p:extLst>
  </p:cSld>
  <p:clrMapOvr>
    <a:masterClrMapping/>
  </p:clrMapOvr>
</p:sld>
</file>

<file path=ppt/theme/theme1.xml><?xml version="1.0" encoding="utf-8"?>
<a:theme xmlns:a="http://schemas.openxmlformats.org/drawingml/2006/main" name="Title Sty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Custom Design</Template>
  <TotalTime>2506</TotalTime>
  <Words>1392</Words>
  <Application>Microsoft Office PowerPoint</Application>
  <PresentationFormat>On-screen Show (16:9)</PresentationFormat>
  <Paragraphs>212</Paragraphs>
  <Slides>24</Slides>
  <Notes>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24</vt:i4>
      </vt:variant>
    </vt:vector>
  </HeadingPairs>
  <TitlesOfParts>
    <vt:vector size="30" baseType="lpstr">
      <vt:lpstr>Arial</vt:lpstr>
      <vt:lpstr>Calibri</vt:lpstr>
      <vt:lpstr>Helvetica</vt:lpstr>
      <vt:lpstr>Wingdings</vt:lpstr>
      <vt:lpstr>Title Style</vt:lpstr>
      <vt:lpstr>Custom Design</vt:lpstr>
      <vt:lpstr>INTRODUCTION TO THE GLOBAL ECO-INDUSTRIAL PARKS PROGRAMME (GEIPP)</vt:lpstr>
      <vt:lpstr>ABOUT GEIPP</vt:lpstr>
      <vt:lpstr>ABOUT GEIPP </vt:lpstr>
      <vt:lpstr>DIFFERENT TERMINOLOGIES ARE USED</vt:lpstr>
      <vt:lpstr>WHAT IS AN ECO-INDUSTRIAL PARK?</vt:lpstr>
      <vt:lpstr>Key benefits of eco-industrial parks</vt:lpstr>
      <vt:lpstr>International Framework for Eco-Industrial Parks</vt:lpstr>
      <vt:lpstr>PowerPoint Presentation</vt:lpstr>
      <vt:lpstr>Insights from GEIPP analysis of Industrial Parks Performance </vt:lpstr>
      <vt:lpstr>ASSESSING PARKS AGAINST THE EIP FRAMEWORK</vt:lpstr>
      <vt:lpstr>LESSONS LEARNT FROM EIP ASSESSMENTS</vt:lpstr>
      <vt:lpstr>Link between Park Management Type and EIP Performance</vt:lpstr>
      <vt:lpstr>GEIPP Programme Country-level Interventions</vt:lpstr>
      <vt:lpstr>KEY COMPONENTS OF EIPs</vt:lpstr>
      <vt:lpstr>UNIDO Support for EIP Transformation</vt:lpstr>
      <vt:lpstr>UNIDO Support for EIP Transformation</vt:lpstr>
      <vt:lpstr>UNIDO EIP Toolbox</vt:lpstr>
      <vt:lpstr>PILLAR I: Mainstreaming EIPs in Relevant Policy Regulations</vt:lpstr>
      <vt:lpstr>SOUTH AFRICA EIP POLICY CASE STUDY</vt:lpstr>
      <vt:lpstr>The Significance of the Park Management Entity</vt:lpstr>
      <vt:lpstr>Firm-level RECP IN VIET NAM (2017-2019)</vt:lpstr>
      <vt:lpstr>Industrial Symbiosis in Can Tho and Da Nang IPs (2018-2019)</vt:lpstr>
      <vt:lpstr>UNIDO EIP ONLINE COURSE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Fatma Nilguen Tas</dc:creator>
  <cp:lastModifiedBy>Shahenaz Fouad</cp:lastModifiedBy>
  <cp:revision>73</cp:revision>
  <cp:lastPrinted>2020-10-11T17:24:14Z</cp:lastPrinted>
  <dcterms:created xsi:type="dcterms:W3CDTF">2021-10-11T10:32:00Z</dcterms:created>
  <dcterms:modified xsi:type="dcterms:W3CDTF">2023-01-26T12:30:13Z</dcterms:modified>
</cp:coreProperties>
</file>